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1"/>
  </p:notesMasterIdLst>
  <p:sldIdLst>
    <p:sldId id="256" r:id="rId2"/>
    <p:sldId id="257" r:id="rId3"/>
    <p:sldId id="258" r:id="rId4"/>
    <p:sldId id="262" r:id="rId5"/>
    <p:sldId id="263" r:id="rId6"/>
    <p:sldId id="261" r:id="rId7"/>
    <p:sldId id="266" r:id="rId8"/>
    <p:sldId id="265" r:id="rId9"/>
    <p:sldId id="264" r:id="rId10"/>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F1ACE-7524-4BA6-B89A-79A96C44F827}" type="datetimeFigureOut">
              <a:rPr lang="en-GB" smtClean="0"/>
              <a:t>07/12/2025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E95E79-6B92-4DC6-920D-858A798E005A}" type="slidenum">
              <a:rPr lang="en-GB" smtClean="0"/>
              <a:t>‹#›</a:t>
            </a:fld>
            <a:endParaRPr lang="en-GB"/>
          </a:p>
        </p:txBody>
      </p:sp>
    </p:spTree>
    <p:extLst>
      <p:ext uri="{BB962C8B-B14F-4D97-AF65-F5344CB8AC3E}">
        <p14:creationId xmlns:p14="http://schemas.microsoft.com/office/powerpoint/2010/main" val="90986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2E95E79-6B92-4DC6-920D-858A798E005A}" type="slidenum">
              <a:rPr lang="en-GB" smtClean="0"/>
              <a:t>6</a:t>
            </a:fld>
            <a:endParaRPr lang="en-GB"/>
          </a:p>
        </p:txBody>
      </p:sp>
    </p:spTree>
    <p:extLst>
      <p:ext uri="{BB962C8B-B14F-4D97-AF65-F5344CB8AC3E}">
        <p14:creationId xmlns:p14="http://schemas.microsoft.com/office/powerpoint/2010/main" val="304035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33113-7A69-22A9-B124-5893F0E66B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B465AEA-A904-D609-5A7E-EB9942354F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4762683-E73C-58B4-A5A7-E337C05EA851}"/>
              </a:ext>
            </a:extLst>
          </p:cNvPr>
          <p:cNvSpPr>
            <a:spLocks noGrp="1"/>
          </p:cNvSpPr>
          <p:nvPr>
            <p:ph type="dt" sz="half" idx="10"/>
          </p:nvPr>
        </p:nvSpPr>
        <p:spPr/>
        <p:txBody>
          <a:bodyPr/>
          <a:lstStyle/>
          <a:p>
            <a:fld id="{B8A3CE77-5624-4BE3-B571-B636D9500A9F}" type="datetimeFigureOut">
              <a:rPr lang="en-GB" smtClean="0"/>
              <a:t>07/12/2025</a:t>
            </a:fld>
            <a:endParaRPr lang="en-GB"/>
          </a:p>
        </p:txBody>
      </p:sp>
      <p:sp>
        <p:nvSpPr>
          <p:cNvPr id="5" name="Footer Placeholder 4">
            <a:extLst>
              <a:ext uri="{FF2B5EF4-FFF2-40B4-BE49-F238E27FC236}">
                <a16:creationId xmlns:a16="http://schemas.microsoft.com/office/drawing/2014/main" id="{CFE5BF00-B03E-2295-9088-F97A9B67C0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4FAAF4-EAF7-5162-E437-5B6E94338961}"/>
              </a:ext>
            </a:extLst>
          </p:cNvPr>
          <p:cNvSpPr>
            <a:spLocks noGrp="1"/>
          </p:cNvSpPr>
          <p:nvPr>
            <p:ph type="sldNum" sz="quarter" idx="12"/>
          </p:nvPr>
        </p:nvSpPr>
        <p:spPr/>
        <p:txBody>
          <a:bodyPr/>
          <a:lstStyle/>
          <a:p>
            <a:fld id="{1D7562CE-B299-44BD-934A-3574BFD96525}" type="slidenum">
              <a:rPr lang="en-GB" smtClean="0"/>
              <a:t>‹#›</a:t>
            </a:fld>
            <a:endParaRPr lang="en-GB"/>
          </a:p>
        </p:txBody>
      </p:sp>
    </p:spTree>
    <p:extLst>
      <p:ext uri="{BB962C8B-B14F-4D97-AF65-F5344CB8AC3E}">
        <p14:creationId xmlns:p14="http://schemas.microsoft.com/office/powerpoint/2010/main" val="26445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6BCC-56C6-1F30-3321-B864D12640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F5FB348-CA2F-658A-05CD-158966D2E8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B09800-4193-2CFB-62F6-3F4289F14AC1}"/>
              </a:ext>
            </a:extLst>
          </p:cNvPr>
          <p:cNvSpPr>
            <a:spLocks noGrp="1"/>
          </p:cNvSpPr>
          <p:nvPr>
            <p:ph type="dt" sz="half" idx="10"/>
          </p:nvPr>
        </p:nvSpPr>
        <p:spPr/>
        <p:txBody>
          <a:bodyPr/>
          <a:lstStyle/>
          <a:p>
            <a:fld id="{B8A3CE77-5624-4BE3-B571-B636D9500A9F}" type="datetimeFigureOut">
              <a:rPr lang="en-GB" smtClean="0"/>
              <a:t>07/12/2025</a:t>
            </a:fld>
            <a:endParaRPr lang="en-GB"/>
          </a:p>
        </p:txBody>
      </p:sp>
      <p:sp>
        <p:nvSpPr>
          <p:cNvPr id="5" name="Footer Placeholder 4">
            <a:extLst>
              <a:ext uri="{FF2B5EF4-FFF2-40B4-BE49-F238E27FC236}">
                <a16:creationId xmlns:a16="http://schemas.microsoft.com/office/drawing/2014/main" id="{7B74EF87-84E2-FF2F-4B84-A1019EC89E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21580D-2DFA-F635-AB3D-6DD99702EB70}"/>
              </a:ext>
            </a:extLst>
          </p:cNvPr>
          <p:cNvSpPr>
            <a:spLocks noGrp="1"/>
          </p:cNvSpPr>
          <p:nvPr>
            <p:ph type="sldNum" sz="quarter" idx="12"/>
          </p:nvPr>
        </p:nvSpPr>
        <p:spPr/>
        <p:txBody>
          <a:bodyPr/>
          <a:lstStyle/>
          <a:p>
            <a:fld id="{1D7562CE-B299-44BD-934A-3574BFD96525}" type="slidenum">
              <a:rPr lang="en-GB" smtClean="0"/>
              <a:t>‹#›</a:t>
            </a:fld>
            <a:endParaRPr lang="en-GB"/>
          </a:p>
        </p:txBody>
      </p:sp>
    </p:spTree>
    <p:extLst>
      <p:ext uri="{BB962C8B-B14F-4D97-AF65-F5344CB8AC3E}">
        <p14:creationId xmlns:p14="http://schemas.microsoft.com/office/powerpoint/2010/main" val="344992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748C69-9DA9-690D-3657-8F4E942297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EC1D06A-42D7-7298-EEBC-09E3A3DD50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27A965-6BF9-4587-9034-D9CF79975869}"/>
              </a:ext>
            </a:extLst>
          </p:cNvPr>
          <p:cNvSpPr>
            <a:spLocks noGrp="1"/>
          </p:cNvSpPr>
          <p:nvPr>
            <p:ph type="dt" sz="half" idx="10"/>
          </p:nvPr>
        </p:nvSpPr>
        <p:spPr/>
        <p:txBody>
          <a:bodyPr/>
          <a:lstStyle/>
          <a:p>
            <a:fld id="{B8A3CE77-5624-4BE3-B571-B636D9500A9F}" type="datetimeFigureOut">
              <a:rPr lang="en-GB" smtClean="0"/>
              <a:t>07/12/2025</a:t>
            </a:fld>
            <a:endParaRPr lang="en-GB"/>
          </a:p>
        </p:txBody>
      </p:sp>
      <p:sp>
        <p:nvSpPr>
          <p:cNvPr id="5" name="Footer Placeholder 4">
            <a:extLst>
              <a:ext uri="{FF2B5EF4-FFF2-40B4-BE49-F238E27FC236}">
                <a16:creationId xmlns:a16="http://schemas.microsoft.com/office/drawing/2014/main" id="{C152E7CA-D62D-3210-2C12-5C813FB5B6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2D3550-592A-A654-3DB9-574D77103DB5}"/>
              </a:ext>
            </a:extLst>
          </p:cNvPr>
          <p:cNvSpPr>
            <a:spLocks noGrp="1"/>
          </p:cNvSpPr>
          <p:nvPr>
            <p:ph type="sldNum" sz="quarter" idx="12"/>
          </p:nvPr>
        </p:nvSpPr>
        <p:spPr/>
        <p:txBody>
          <a:bodyPr/>
          <a:lstStyle/>
          <a:p>
            <a:fld id="{1D7562CE-B299-44BD-934A-3574BFD96525}" type="slidenum">
              <a:rPr lang="en-GB" smtClean="0"/>
              <a:t>‹#›</a:t>
            </a:fld>
            <a:endParaRPr lang="en-GB"/>
          </a:p>
        </p:txBody>
      </p:sp>
    </p:spTree>
    <p:extLst>
      <p:ext uri="{BB962C8B-B14F-4D97-AF65-F5344CB8AC3E}">
        <p14:creationId xmlns:p14="http://schemas.microsoft.com/office/powerpoint/2010/main" val="3092471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805C-B050-D677-C9B0-7EAB946EA83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ED8790E-201B-6937-D2A6-C82AB29FDD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4D9AE53-B98F-1BEA-3224-93EDDF46D4B6}"/>
              </a:ext>
            </a:extLst>
          </p:cNvPr>
          <p:cNvSpPr>
            <a:spLocks noGrp="1"/>
          </p:cNvSpPr>
          <p:nvPr>
            <p:ph type="dt" sz="half" idx="10"/>
          </p:nvPr>
        </p:nvSpPr>
        <p:spPr/>
        <p:txBody>
          <a:bodyPr/>
          <a:lstStyle/>
          <a:p>
            <a:fld id="{B8A3CE77-5624-4BE3-B571-B636D9500A9F}" type="datetimeFigureOut">
              <a:rPr lang="en-GB" smtClean="0"/>
              <a:t>07/12/2025</a:t>
            </a:fld>
            <a:endParaRPr lang="en-GB"/>
          </a:p>
        </p:txBody>
      </p:sp>
      <p:sp>
        <p:nvSpPr>
          <p:cNvPr id="5" name="Footer Placeholder 4">
            <a:extLst>
              <a:ext uri="{FF2B5EF4-FFF2-40B4-BE49-F238E27FC236}">
                <a16:creationId xmlns:a16="http://schemas.microsoft.com/office/drawing/2014/main" id="{C1677107-EDB7-1DE9-0EC9-9F0E074D3B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A9C568-6C35-4778-62BB-DE2BEEDB32ED}"/>
              </a:ext>
            </a:extLst>
          </p:cNvPr>
          <p:cNvSpPr>
            <a:spLocks noGrp="1"/>
          </p:cNvSpPr>
          <p:nvPr>
            <p:ph type="sldNum" sz="quarter" idx="12"/>
          </p:nvPr>
        </p:nvSpPr>
        <p:spPr/>
        <p:txBody>
          <a:bodyPr/>
          <a:lstStyle/>
          <a:p>
            <a:fld id="{1D7562CE-B299-44BD-934A-3574BFD96525}" type="slidenum">
              <a:rPr lang="en-GB" smtClean="0"/>
              <a:t>‹#›</a:t>
            </a:fld>
            <a:endParaRPr lang="en-GB"/>
          </a:p>
        </p:txBody>
      </p:sp>
    </p:spTree>
    <p:extLst>
      <p:ext uri="{BB962C8B-B14F-4D97-AF65-F5344CB8AC3E}">
        <p14:creationId xmlns:p14="http://schemas.microsoft.com/office/powerpoint/2010/main" val="3686056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3B69-8E8C-3AA9-0281-079BC1F782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C806C1C-7577-E0F0-C0BE-F50250C31C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2361BC-B4D1-57E1-C95A-48D67DC1AB91}"/>
              </a:ext>
            </a:extLst>
          </p:cNvPr>
          <p:cNvSpPr>
            <a:spLocks noGrp="1"/>
          </p:cNvSpPr>
          <p:nvPr>
            <p:ph type="dt" sz="half" idx="10"/>
          </p:nvPr>
        </p:nvSpPr>
        <p:spPr/>
        <p:txBody>
          <a:bodyPr/>
          <a:lstStyle/>
          <a:p>
            <a:fld id="{B8A3CE77-5624-4BE3-B571-B636D9500A9F}" type="datetimeFigureOut">
              <a:rPr lang="en-GB" smtClean="0"/>
              <a:t>07/12/2025</a:t>
            </a:fld>
            <a:endParaRPr lang="en-GB"/>
          </a:p>
        </p:txBody>
      </p:sp>
      <p:sp>
        <p:nvSpPr>
          <p:cNvPr id="5" name="Footer Placeholder 4">
            <a:extLst>
              <a:ext uri="{FF2B5EF4-FFF2-40B4-BE49-F238E27FC236}">
                <a16:creationId xmlns:a16="http://schemas.microsoft.com/office/drawing/2014/main" id="{B722E643-A3CA-325A-C4F0-4CB1E9D87D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C1A091-1A19-1B4E-6864-89934AEE5A07}"/>
              </a:ext>
            </a:extLst>
          </p:cNvPr>
          <p:cNvSpPr>
            <a:spLocks noGrp="1"/>
          </p:cNvSpPr>
          <p:nvPr>
            <p:ph type="sldNum" sz="quarter" idx="12"/>
          </p:nvPr>
        </p:nvSpPr>
        <p:spPr/>
        <p:txBody>
          <a:bodyPr/>
          <a:lstStyle/>
          <a:p>
            <a:fld id="{1D7562CE-B299-44BD-934A-3574BFD96525}" type="slidenum">
              <a:rPr lang="en-GB" smtClean="0"/>
              <a:t>‹#›</a:t>
            </a:fld>
            <a:endParaRPr lang="en-GB"/>
          </a:p>
        </p:txBody>
      </p:sp>
    </p:spTree>
    <p:extLst>
      <p:ext uri="{BB962C8B-B14F-4D97-AF65-F5344CB8AC3E}">
        <p14:creationId xmlns:p14="http://schemas.microsoft.com/office/powerpoint/2010/main" val="203626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07966-A0C7-CF43-6A83-F37FF00FCB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B933C7-F331-F830-D0DC-6649C28495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6B364EE-C82F-B598-3F4D-0302EE3362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078EDAF-9C32-86C2-F093-085CED9F3E3A}"/>
              </a:ext>
            </a:extLst>
          </p:cNvPr>
          <p:cNvSpPr>
            <a:spLocks noGrp="1"/>
          </p:cNvSpPr>
          <p:nvPr>
            <p:ph type="dt" sz="half" idx="10"/>
          </p:nvPr>
        </p:nvSpPr>
        <p:spPr/>
        <p:txBody>
          <a:bodyPr/>
          <a:lstStyle/>
          <a:p>
            <a:fld id="{B8A3CE77-5624-4BE3-B571-B636D9500A9F}" type="datetimeFigureOut">
              <a:rPr lang="en-GB" smtClean="0"/>
              <a:t>07/12/2025</a:t>
            </a:fld>
            <a:endParaRPr lang="en-GB"/>
          </a:p>
        </p:txBody>
      </p:sp>
      <p:sp>
        <p:nvSpPr>
          <p:cNvPr id="6" name="Footer Placeholder 5">
            <a:extLst>
              <a:ext uri="{FF2B5EF4-FFF2-40B4-BE49-F238E27FC236}">
                <a16:creationId xmlns:a16="http://schemas.microsoft.com/office/drawing/2014/main" id="{CF89447A-1FB4-7ABA-460E-C915B4A9C4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DF6BF2-1E39-1AA4-0C31-A73F61EA0663}"/>
              </a:ext>
            </a:extLst>
          </p:cNvPr>
          <p:cNvSpPr>
            <a:spLocks noGrp="1"/>
          </p:cNvSpPr>
          <p:nvPr>
            <p:ph type="sldNum" sz="quarter" idx="12"/>
          </p:nvPr>
        </p:nvSpPr>
        <p:spPr/>
        <p:txBody>
          <a:bodyPr/>
          <a:lstStyle/>
          <a:p>
            <a:fld id="{1D7562CE-B299-44BD-934A-3574BFD96525}" type="slidenum">
              <a:rPr lang="en-GB" smtClean="0"/>
              <a:t>‹#›</a:t>
            </a:fld>
            <a:endParaRPr lang="en-GB"/>
          </a:p>
        </p:txBody>
      </p:sp>
    </p:spTree>
    <p:extLst>
      <p:ext uri="{BB962C8B-B14F-4D97-AF65-F5344CB8AC3E}">
        <p14:creationId xmlns:p14="http://schemas.microsoft.com/office/powerpoint/2010/main" val="2029419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56012-23AB-9BAB-DEBD-A0238722D3F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23FBC55-BE9C-0A1D-4C8E-E8D91D11C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D36953-2B0C-7579-5499-BBF5B9BF0D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F099857-D069-D9B0-D18C-1694761E7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20D05F-ECD2-2CB8-0116-FB6FC6BA79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699004-EB85-42A9-27DC-4D0859072B80}"/>
              </a:ext>
            </a:extLst>
          </p:cNvPr>
          <p:cNvSpPr>
            <a:spLocks noGrp="1"/>
          </p:cNvSpPr>
          <p:nvPr>
            <p:ph type="dt" sz="half" idx="10"/>
          </p:nvPr>
        </p:nvSpPr>
        <p:spPr/>
        <p:txBody>
          <a:bodyPr/>
          <a:lstStyle/>
          <a:p>
            <a:fld id="{B8A3CE77-5624-4BE3-B571-B636D9500A9F}" type="datetimeFigureOut">
              <a:rPr lang="en-GB" smtClean="0"/>
              <a:t>07/12/2025</a:t>
            </a:fld>
            <a:endParaRPr lang="en-GB"/>
          </a:p>
        </p:txBody>
      </p:sp>
      <p:sp>
        <p:nvSpPr>
          <p:cNvPr id="8" name="Footer Placeholder 7">
            <a:extLst>
              <a:ext uri="{FF2B5EF4-FFF2-40B4-BE49-F238E27FC236}">
                <a16:creationId xmlns:a16="http://schemas.microsoft.com/office/drawing/2014/main" id="{D7687E1F-1C26-82F9-4D52-E9CD255081F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5902DEC-9191-5DC5-4CF5-696288883600}"/>
              </a:ext>
            </a:extLst>
          </p:cNvPr>
          <p:cNvSpPr>
            <a:spLocks noGrp="1"/>
          </p:cNvSpPr>
          <p:nvPr>
            <p:ph type="sldNum" sz="quarter" idx="12"/>
          </p:nvPr>
        </p:nvSpPr>
        <p:spPr/>
        <p:txBody>
          <a:bodyPr/>
          <a:lstStyle/>
          <a:p>
            <a:fld id="{1D7562CE-B299-44BD-934A-3574BFD96525}" type="slidenum">
              <a:rPr lang="en-GB" smtClean="0"/>
              <a:t>‹#›</a:t>
            </a:fld>
            <a:endParaRPr lang="en-GB"/>
          </a:p>
        </p:txBody>
      </p:sp>
    </p:spTree>
    <p:extLst>
      <p:ext uri="{BB962C8B-B14F-4D97-AF65-F5344CB8AC3E}">
        <p14:creationId xmlns:p14="http://schemas.microsoft.com/office/powerpoint/2010/main" val="1387364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3A07-4BB6-A7E4-3334-9BC6E4FEFF5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5D5857A-D570-2109-7D07-0B848F171FFD}"/>
              </a:ext>
            </a:extLst>
          </p:cNvPr>
          <p:cNvSpPr>
            <a:spLocks noGrp="1"/>
          </p:cNvSpPr>
          <p:nvPr>
            <p:ph type="dt" sz="half" idx="10"/>
          </p:nvPr>
        </p:nvSpPr>
        <p:spPr/>
        <p:txBody>
          <a:bodyPr/>
          <a:lstStyle/>
          <a:p>
            <a:fld id="{B8A3CE77-5624-4BE3-B571-B636D9500A9F}" type="datetimeFigureOut">
              <a:rPr lang="en-GB" smtClean="0"/>
              <a:t>07/12/2025</a:t>
            </a:fld>
            <a:endParaRPr lang="en-GB"/>
          </a:p>
        </p:txBody>
      </p:sp>
      <p:sp>
        <p:nvSpPr>
          <p:cNvPr id="4" name="Footer Placeholder 3">
            <a:extLst>
              <a:ext uri="{FF2B5EF4-FFF2-40B4-BE49-F238E27FC236}">
                <a16:creationId xmlns:a16="http://schemas.microsoft.com/office/drawing/2014/main" id="{960C1581-FE8C-6B2E-7014-86501C323AD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2444FA9-7E13-4460-2E97-D3CBE4948664}"/>
              </a:ext>
            </a:extLst>
          </p:cNvPr>
          <p:cNvSpPr>
            <a:spLocks noGrp="1"/>
          </p:cNvSpPr>
          <p:nvPr>
            <p:ph type="sldNum" sz="quarter" idx="12"/>
          </p:nvPr>
        </p:nvSpPr>
        <p:spPr/>
        <p:txBody>
          <a:bodyPr/>
          <a:lstStyle/>
          <a:p>
            <a:fld id="{1D7562CE-B299-44BD-934A-3574BFD96525}" type="slidenum">
              <a:rPr lang="en-GB" smtClean="0"/>
              <a:t>‹#›</a:t>
            </a:fld>
            <a:endParaRPr lang="en-GB"/>
          </a:p>
        </p:txBody>
      </p:sp>
    </p:spTree>
    <p:extLst>
      <p:ext uri="{BB962C8B-B14F-4D97-AF65-F5344CB8AC3E}">
        <p14:creationId xmlns:p14="http://schemas.microsoft.com/office/powerpoint/2010/main" val="1359984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AB1CBD-01A4-8274-2AC9-93AA4393E777}"/>
              </a:ext>
            </a:extLst>
          </p:cNvPr>
          <p:cNvSpPr>
            <a:spLocks noGrp="1"/>
          </p:cNvSpPr>
          <p:nvPr>
            <p:ph type="dt" sz="half" idx="10"/>
          </p:nvPr>
        </p:nvSpPr>
        <p:spPr/>
        <p:txBody>
          <a:bodyPr/>
          <a:lstStyle/>
          <a:p>
            <a:fld id="{B8A3CE77-5624-4BE3-B571-B636D9500A9F}" type="datetimeFigureOut">
              <a:rPr lang="en-GB" smtClean="0"/>
              <a:t>07/12/2025</a:t>
            </a:fld>
            <a:endParaRPr lang="en-GB"/>
          </a:p>
        </p:txBody>
      </p:sp>
      <p:sp>
        <p:nvSpPr>
          <p:cNvPr id="3" name="Footer Placeholder 2">
            <a:extLst>
              <a:ext uri="{FF2B5EF4-FFF2-40B4-BE49-F238E27FC236}">
                <a16:creationId xmlns:a16="http://schemas.microsoft.com/office/drawing/2014/main" id="{FD107EEC-6E04-5E08-1ACB-F7737A0CBE3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3652CA-C4DE-F01A-DBA4-40B1CA05AD54}"/>
              </a:ext>
            </a:extLst>
          </p:cNvPr>
          <p:cNvSpPr>
            <a:spLocks noGrp="1"/>
          </p:cNvSpPr>
          <p:nvPr>
            <p:ph type="sldNum" sz="quarter" idx="12"/>
          </p:nvPr>
        </p:nvSpPr>
        <p:spPr/>
        <p:txBody>
          <a:bodyPr/>
          <a:lstStyle/>
          <a:p>
            <a:fld id="{1D7562CE-B299-44BD-934A-3574BFD96525}" type="slidenum">
              <a:rPr lang="en-GB" smtClean="0"/>
              <a:t>‹#›</a:t>
            </a:fld>
            <a:endParaRPr lang="en-GB"/>
          </a:p>
        </p:txBody>
      </p:sp>
    </p:spTree>
    <p:extLst>
      <p:ext uri="{BB962C8B-B14F-4D97-AF65-F5344CB8AC3E}">
        <p14:creationId xmlns:p14="http://schemas.microsoft.com/office/powerpoint/2010/main" val="1523223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96A29-7E81-4F5A-C421-030DB4A573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EE285F-2827-8A82-D524-8ABB7B31C8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950C3EB-DA62-264F-A811-8AE826987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4CCE4F-684C-3708-BCF4-20B46E23557E}"/>
              </a:ext>
            </a:extLst>
          </p:cNvPr>
          <p:cNvSpPr>
            <a:spLocks noGrp="1"/>
          </p:cNvSpPr>
          <p:nvPr>
            <p:ph type="dt" sz="half" idx="10"/>
          </p:nvPr>
        </p:nvSpPr>
        <p:spPr/>
        <p:txBody>
          <a:bodyPr/>
          <a:lstStyle/>
          <a:p>
            <a:fld id="{B8A3CE77-5624-4BE3-B571-B636D9500A9F}" type="datetimeFigureOut">
              <a:rPr lang="en-GB" smtClean="0"/>
              <a:t>07/12/2025</a:t>
            </a:fld>
            <a:endParaRPr lang="en-GB"/>
          </a:p>
        </p:txBody>
      </p:sp>
      <p:sp>
        <p:nvSpPr>
          <p:cNvPr id="6" name="Footer Placeholder 5">
            <a:extLst>
              <a:ext uri="{FF2B5EF4-FFF2-40B4-BE49-F238E27FC236}">
                <a16:creationId xmlns:a16="http://schemas.microsoft.com/office/drawing/2014/main" id="{80871674-F1ED-205C-E681-459994B47FF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9F467FC-4124-8A7B-2907-EDD3337A6480}"/>
              </a:ext>
            </a:extLst>
          </p:cNvPr>
          <p:cNvSpPr>
            <a:spLocks noGrp="1"/>
          </p:cNvSpPr>
          <p:nvPr>
            <p:ph type="sldNum" sz="quarter" idx="12"/>
          </p:nvPr>
        </p:nvSpPr>
        <p:spPr/>
        <p:txBody>
          <a:bodyPr/>
          <a:lstStyle/>
          <a:p>
            <a:fld id="{1D7562CE-B299-44BD-934A-3574BFD96525}" type="slidenum">
              <a:rPr lang="en-GB" smtClean="0"/>
              <a:t>‹#›</a:t>
            </a:fld>
            <a:endParaRPr lang="en-GB"/>
          </a:p>
        </p:txBody>
      </p:sp>
    </p:spTree>
    <p:extLst>
      <p:ext uri="{BB962C8B-B14F-4D97-AF65-F5344CB8AC3E}">
        <p14:creationId xmlns:p14="http://schemas.microsoft.com/office/powerpoint/2010/main" val="2429270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C5E9-4C37-952E-A69E-269778B74D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0D94A1C-9F64-EA07-CBCF-2E00FBA1D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C72503-F7A2-0E77-32D0-E5479EF69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C4685D-EF98-F282-84F0-F4428A4BF65B}"/>
              </a:ext>
            </a:extLst>
          </p:cNvPr>
          <p:cNvSpPr>
            <a:spLocks noGrp="1"/>
          </p:cNvSpPr>
          <p:nvPr>
            <p:ph type="dt" sz="half" idx="10"/>
          </p:nvPr>
        </p:nvSpPr>
        <p:spPr/>
        <p:txBody>
          <a:bodyPr/>
          <a:lstStyle/>
          <a:p>
            <a:fld id="{B8A3CE77-5624-4BE3-B571-B636D9500A9F}" type="datetimeFigureOut">
              <a:rPr lang="en-GB" smtClean="0"/>
              <a:t>07/12/2025</a:t>
            </a:fld>
            <a:endParaRPr lang="en-GB"/>
          </a:p>
        </p:txBody>
      </p:sp>
      <p:sp>
        <p:nvSpPr>
          <p:cNvPr id="6" name="Footer Placeholder 5">
            <a:extLst>
              <a:ext uri="{FF2B5EF4-FFF2-40B4-BE49-F238E27FC236}">
                <a16:creationId xmlns:a16="http://schemas.microsoft.com/office/drawing/2014/main" id="{A2FBF22D-F59C-9395-2EE3-76B1E42265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79AD11-5603-49C5-E4A0-6C6900D970F0}"/>
              </a:ext>
            </a:extLst>
          </p:cNvPr>
          <p:cNvSpPr>
            <a:spLocks noGrp="1"/>
          </p:cNvSpPr>
          <p:nvPr>
            <p:ph type="sldNum" sz="quarter" idx="12"/>
          </p:nvPr>
        </p:nvSpPr>
        <p:spPr/>
        <p:txBody>
          <a:bodyPr/>
          <a:lstStyle/>
          <a:p>
            <a:fld id="{1D7562CE-B299-44BD-934A-3574BFD96525}" type="slidenum">
              <a:rPr lang="en-GB" smtClean="0"/>
              <a:t>‹#›</a:t>
            </a:fld>
            <a:endParaRPr lang="en-GB"/>
          </a:p>
        </p:txBody>
      </p:sp>
    </p:spTree>
    <p:extLst>
      <p:ext uri="{BB962C8B-B14F-4D97-AF65-F5344CB8AC3E}">
        <p14:creationId xmlns:p14="http://schemas.microsoft.com/office/powerpoint/2010/main" val="363490605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FE9C8-5441-D94F-4A1D-12637E222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2B6AEF-0909-C1D5-6D02-8C5010CEB5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B27248-83C9-6382-E45E-0292D28B0C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A3CE77-5624-4BE3-B571-B636D9500A9F}" type="datetimeFigureOut">
              <a:rPr lang="en-GB" smtClean="0"/>
              <a:t>07/12/2025</a:t>
            </a:fld>
            <a:endParaRPr lang="en-GB"/>
          </a:p>
        </p:txBody>
      </p:sp>
      <p:sp>
        <p:nvSpPr>
          <p:cNvPr id="5" name="Footer Placeholder 4">
            <a:extLst>
              <a:ext uri="{FF2B5EF4-FFF2-40B4-BE49-F238E27FC236}">
                <a16:creationId xmlns:a16="http://schemas.microsoft.com/office/drawing/2014/main" id="{C896BA4B-6736-4ED2-8CB0-8B86752BEA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33F8224-520F-54B8-D603-A1D378433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7562CE-B299-44BD-934A-3574BFD96525}" type="slidenum">
              <a:rPr lang="en-GB" smtClean="0"/>
              <a:t>‹#›</a:t>
            </a:fld>
            <a:endParaRPr lang="en-GB"/>
          </a:p>
        </p:txBody>
      </p:sp>
    </p:spTree>
    <p:extLst>
      <p:ext uri="{BB962C8B-B14F-4D97-AF65-F5344CB8AC3E}">
        <p14:creationId xmlns:p14="http://schemas.microsoft.com/office/powerpoint/2010/main" val="75684645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BC8C42-D0E8-3443-53BA-F792478BC65D}"/>
              </a:ext>
            </a:extLst>
          </p:cNvPr>
          <p:cNvSpPr txBox="1"/>
          <p:nvPr/>
        </p:nvSpPr>
        <p:spPr>
          <a:xfrm>
            <a:off x="4361632" y="1613647"/>
            <a:ext cx="3468735" cy="707886"/>
          </a:xfrm>
          <a:prstGeom prst="rect">
            <a:avLst/>
          </a:prstGeom>
          <a:noFill/>
        </p:spPr>
        <p:txBody>
          <a:bodyPr wrap="square" rtlCol="0">
            <a:spAutoFit/>
          </a:bodyPr>
          <a:lstStyle/>
          <a:p>
            <a:pPr algn="ctr"/>
            <a:r>
              <a:rPr lang="en-GB" sz="4000" noProof="0">
                <a:latin typeface="HelveticaNeue medium" panose="00000400000000000000" pitchFamily="2" charset="0"/>
              </a:rPr>
              <a:t>Sparrow</a:t>
            </a:r>
          </a:p>
        </p:txBody>
      </p:sp>
      <p:sp>
        <p:nvSpPr>
          <p:cNvPr id="2" name="TextBox 1">
            <a:extLst>
              <a:ext uri="{FF2B5EF4-FFF2-40B4-BE49-F238E27FC236}">
                <a16:creationId xmlns:a16="http://schemas.microsoft.com/office/drawing/2014/main" id="{981F0DB3-86F8-4E66-97BB-E032689D872E}"/>
              </a:ext>
            </a:extLst>
          </p:cNvPr>
          <p:cNvSpPr txBox="1"/>
          <p:nvPr/>
        </p:nvSpPr>
        <p:spPr>
          <a:xfrm>
            <a:off x="4758775" y="2321533"/>
            <a:ext cx="2674448" cy="584775"/>
          </a:xfrm>
          <a:prstGeom prst="rect">
            <a:avLst/>
          </a:prstGeom>
          <a:noFill/>
        </p:spPr>
        <p:txBody>
          <a:bodyPr wrap="square" rtlCol="0">
            <a:spAutoFit/>
          </a:bodyPr>
          <a:lstStyle/>
          <a:p>
            <a:pPr algn="ctr"/>
            <a:r>
              <a:rPr lang="en-GB" sz="3200" noProof="0">
                <a:latin typeface="HelveticaNeue light" panose="00000400000000000000" pitchFamily="2" charset="0"/>
              </a:rPr>
              <a:t>Teacher Duck</a:t>
            </a:r>
          </a:p>
        </p:txBody>
      </p:sp>
      <p:cxnSp>
        <p:nvCxnSpPr>
          <p:cNvPr id="5" name="Straight Connector 4">
            <a:extLst>
              <a:ext uri="{FF2B5EF4-FFF2-40B4-BE49-F238E27FC236}">
                <a16:creationId xmlns:a16="http://schemas.microsoft.com/office/drawing/2014/main" id="{3F890105-A81C-BA20-65B8-5B8954FF286A}"/>
              </a:ext>
            </a:extLst>
          </p:cNvPr>
          <p:cNvCxnSpPr>
            <a:cxnSpLocks/>
          </p:cNvCxnSpPr>
          <p:nvPr/>
        </p:nvCxnSpPr>
        <p:spPr>
          <a:xfrm>
            <a:off x="3072732" y="3158067"/>
            <a:ext cx="6046536"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A yellow duck with a graduation cap and books&#10;&#10;AI-generated content may be incorrect.">
            <a:extLst>
              <a:ext uri="{FF2B5EF4-FFF2-40B4-BE49-F238E27FC236}">
                <a16:creationId xmlns:a16="http://schemas.microsoft.com/office/drawing/2014/main" id="{FB0425E3-ED73-0C13-F55E-C8E28C389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779" y="3409827"/>
            <a:ext cx="4958442" cy="2704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9515206"/>
      </p:ext>
    </p:ext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defRPr sz="3200" b="1">
                <a:solidFill>
                  <a:srgbClr val="003366"/>
                </a:solidFill>
              </a:defRPr>
            </a:pPr>
            <a:r>
              <a:t>Power-Up: Technical Integrator</a:t>
            </a:r>
          </a:p>
        </p:txBody>
      </p:sp>
      <p:sp>
        <p:nvSpPr>
          <p:cNvPr id="3" name="TextBox 2"/>
          <p:cNvSpPr txBox="1"/>
          <p:nvPr/>
        </p:nvSpPr>
        <p:spPr>
          <a:xfrm>
            <a:off x="457200" y="1371600"/>
            <a:ext cx="3840480" cy="4572000"/>
          </a:xfrm>
          <a:prstGeom prst="rect">
            <a:avLst/>
          </a:prstGeom>
          <a:noFill/>
        </p:spPr>
        <p:txBody>
          <a:bodyPr wrap="square">
            <a:spAutoFit/>
          </a:bodyPr>
          <a:lstStyle/>
          <a:p>
            <a:pPr>
              <a:spcAft>
                <a:spcPts val="800"/>
              </a:spcAft>
              <a:defRPr sz="2000" b="1">
                <a:solidFill>
                  <a:srgbClr val="0066CC"/>
                </a:solidFill>
              </a:defRPr>
            </a:pPr>
            <a:r>
              <a:t>🔌 API Alchemist</a:t>
            </a:r>
          </a:p>
          <a:p>
            <a:pPr>
              <a:spcAft>
                <a:spcPts val="600"/>
              </a:spcAft>
              <a:defRPr sz="1100"/>
            </a:pPr>
            <a:r>
              <a:t>Designed &amp; documented the API Gateway as the central integration point connecting:</a:t>
            </a:r>
          </a:p>
          <a:p>
            <a:pPr lvl="1">
              <a:spcAft>
                <a:spcPts val="400"/>
              </a:spcAft>
              <a:defRPr sz="1000"/>
            </a:pPr>
            <a:r>
              <a:t>Application Layer (School Dashboard, Parent App, Duck Interaction)</a:t>
            </a:r>
          </a:p>
          <a:p>
            <a:pPr lvl="1">
              <a:spcAft>
                <a:spcPts val="400"/>
              </a:spcAft>
              <a:defRPr sz="1000"/>
            </a:pPr>
            <a:r>
              <a:t>Business Logic (Auth, Fleet Manager, Learning Engine, Logger)</a:t>
            </a:r>
          </a:p>
          <a:p>
            <a:pPr lvl="1">
              <a:spcAft>
                <a:spcPts val="400"/>
              </a:spcAft>
              <a:defRPr sz="1000"/>
            </a:pPr>
            <a:r>
              <a:t>External Services (Twilio, Apache Kafka, Stripe)</a:t>
            </a:r>
          </a:p>
          <a:p>
            <a:pPr lvl="1">
              <a:spcAft>
                <a:spcPts val="400"/>
              </a:spcAft>
              <a:defRPr sz="1000"/>
            </a:pPr>
            <a:r>
              <a:t>Physical Device (Edge AI Core, sensors, actuators)</a:t>
            </a:r>
          </a:p>
          <a:p>
            <a:pPr>
              <a:spcBef>
                <a:spcPts val="1000"/>
              </a:spcBef>
              <a:spcAft>
                <a:spcPts val="400"/>
              </a:spcAft>
              <a:defRPr sz="1100" b="1"/>
            </a:pPr>
            <a:r>
              <a:t>Evidence:</a:t>
            </a:r>
          </a:p>
          <a:p>
            <a:pPr lvl="1">
              <a:defRPr sz="1000"/>
            </a:pPr>
            <a:r>
              <a:t>✓ API Gateway interface specification</a:t>
            </a:r>
          </a:p>
          <a:p>
            <a:pPr lvl="1">
              <a:defRPr sz="1000"/>
            </a:pPr>
            <a:r>
              <a:t>✓ RESTful endpoint documentation</a:t>
            </a:r>
          </a:p>
          <a:p>
            <a:pPr lvl="1">
              <a:defRPr sz="1000"/>
            </a:pPr>
            <a:r>
              <a:t>✓ Authentication flow diagrams</a:t>
            </a:r>
          </a:p>
        </p:txBody>
      </p:sp>
      <p:sp>
        <p:nvSpPr>
          <p:cNvPr id="4" name="TextBox 3"/>
          <p:cNvSpPr txBox="1"/>
          <p:nvPr/>
        </p:nvSpPr>
        <p:spPr>
          <a:xfrm>
            <a:off x="4754880" y="1371600"/>
            <a:ext cx="3840480" cy="4572000"/>
          </a:xfrm>
          <a:prstGeom prst="rect">
            <a:avLst/>
          </a:prstGeom>
          <a:noFill/>
        </p:spPr>
        <p:txBody>
          <a:bodyPr wrap="square">
            <a:spAutoFit/>
          </a:bodyPr>
          <a:lstStyle/>
          <a:p>
            <a:pPr>
              <a:spcAft>
                <a:spcPts val="800"/>
              </a:spcAft>
              <a:defRPr sz="2000" b="1">
                <a:solidFill>
                  <a:srgbClr val="00994C"/>
                </a:solidFill>
              </a:defRPr>
            </a:pPr>
            <a:r>
              <a:t>🧪 Test Pilot</a:t>
            </a:r>
          </a:p>
          <a:p>
            <a:pPr>
              <a:spcAft>
                <a:spcPts val="600"/>
              </a:spcAft>
              <a:defRPr sz="1100"/>
            </a:pPr>
            <a:r>
              <a:t>Implemented validation tests for critical integration requirements:</a:t>
            </a:r>
          </a:p>
          <a:p>
            <a:pPr lvl="1">
              <a:spcAft>
                <a:spcPts val="200"/>
              </a:spcAft>
              <a:defRPr sz="1000" b="1"/>
            </a:pPr>
            <a:r>
              <a:t>Req #1: System Latency (&lt;200ms)</a:t>
            </a:r>
          </a:p>
          <a:p>
            <a:pPr lvl="2">
              <a:spcAft>
                <a:spcPts val="600"/>
              </a:spcAft>
              <a:defRPr sz="900"/>
            </a:pPr>
            <a:r>
              <a:t>Performance stress testing under simulated load</a:t>
            </a:r>
          </a:p>
          <a:p>
            <a:pPr lvl="1">
              <a:spcAft>
                <a:spcPts val="200"/>
              </a:spcAft>
              <a:defRPr sz="1000" b="1"/>
            </a:pPr>
            <a:r>
              <a:t>Req #2: AI Safety Filter</a:t>
            </a:r>
          </a:p>
          <a:p>
            <a:pPr lvl="2">
              <a:spcAft>
                <a:spcPts val="600"/>
              </a:spcAft>
              <a:defRPr sz="900"/>
            </a:pPr>
            <a:r>
              <a:t>Red-team testing of content filtering</a:t>
            </a:r>
          </a:p>
          <a:p>
            <a:pPr lvl="1">
              <a:spcAft>
                <a:spcPts val="200"/>
              </a:spcAft>
              <a:defRPr sz="1000" b="1"/>
            </a:pPr>
            <a:r>
              <a:t>Req #8: LMS API Integration</a:t>
            </a:r>
          </a:p>
          <a:p>
            <a:pPr lvl="2">
              <a:spcAft>
                <a:spcPts val="600"/>
              </a:spcAft>
              <a:defRPr sz="900"/>
            </a:pPr>
            <a:r>
              <a:t>End-to-end data flow validation</a:t>
            </a:r>
          </a:p>
          <a:p>
            <a:pPr>
              <a:spcBef>
                <a:spcPts val="1000"/>
              </a:spcBef>
              <a:spcAft>
                <a:spcPts val="400"/>
              </a:spcAft>
              <a:defRPr sz="1100" b="1"/>
            </a:pPr>
            <a:r>
              <a:t>Evidence:</a:t>
            </a:r>
          </a:p>
          <a:p>
            <a:pPr lvl="1">
              <a:defRPr sz="1000"/>
            </a:pPr>
            <a:r>
              <a:t>✓ Test scripts &amp; validation logs</a:t>
            </a:r>
          </a:p>
          <a:p>
            <a:pPr lvl="1">
              <a:defRPr sz="1000"/>
            </a:pPr>
            <a:r>
              <a:t>✓ Performance benchmarking results</a:t>
            </a:r>
          </a:p>
          <a:p>
            <a:pPr lvl="1">
              <a:defRPr sz="1000"/>
            </a:pPr>
            <a:r>
              <a:t>✓ Integration test reports</a:t>
            </a:r>
          </a:p>
        </p:txBody>
      </p:sp>
      <p:sp>
        <p:nvSpPr>
          <p:cNvPr id="5" name="TextBox 4"/>
          <p:cNvSpPr txBox="1"/>
          <p:nvPr/>
        </p:nvSpPr>
        <p:spPr>
          <a:xfrm>
            <a:off x="457200" y="6126480"/>
            <a:ext cx="8229600" cy="548640"/>
          </a:xfrm>
          <a:prstGeom prst="rect">
            <a:avLst/>
          </a:prstGeom>
          <a:noFill/>
        </p:spPr>
        <p:txBody>
          <a:bodyPr wrap="none">
            <a:spAutoFit/>
          </a:bodyPr>
          <a:lstStyle/>
          <a:p>
            <a:pPr algn="ctr">
              <a:defRPr sz="1100" i="1">
                <a:solidFill>
                  <a:srgbClr val="333333"/>
                </a:solidFill>
              </a:defRPr>
            </a:pPr>
            <a:r>
              <a:t>Impact: Clear API contracts enabled parallel development across subsystems. Testing validated 95% of requests meet &lt;200ms latency target and 100% AI safety compliance.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9B362F-8341-A217-BDC5-C6BEE86A59C2}"/>
              </a:ext>
            </a:extLst>
          </p:cNvPr>
          <p:cNvSpPr txBox="1"/>
          <p:nvPr/>
        </p:nvSpPr>
        <p:spPr>
          <a:xfrm>
            <a:off x="1509224" y="1029322"/>
            <a:ext cx="946818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7345" indent="-347345" algn="l" rtl="0">
              <a:buFont typeface="Arial"/>
              <a:buChar char="•"/>
            </a:pPr>
            <a:r>
              <a:rPr lang="en-GB" sz="2800" kern="1200" noProof="0">
                <a:latin typeface="HelveticaNeue light" panose="00000400000000000000"/>
              </a:rPr>
              <a:t>Our </a:t>
            </a:r>
            <a:r>
              <a:rPr lang="en-GB" sz="2800" b="1" i="1" kern="1200" noProof="0">
                <a:latin typeface="HelveticaNeue light" panose="00000400000000000000"/>
              </a:rPr>
              <a:t>Teacher Duck </a:t>
            </a:r>
            <a:r>
              <a:rPr lang="en-GB" sz="2800" kern="1200" noProof="0">
                <a:latin typeface="HelveticaNeue light" panose="00000400000000000000"/>
              </a:rPr>
              <a:t>project is a smart</a:t>
            </a:r>
            <a:r>
              <a:rPr lang="en-GB" sz="2800" noProof="0">
                <a:latin typeface="HelveticaNeue light" panose="00000400000000000000"/>
              </a:rPr>
              <a:t>,</a:t>
            </a:r>
            <a:r>
              <a:rPr lang="en-GB" sz="2800" kern="1200" noProof="0">
                <a:latin typeface="HelveticaNeue light" panose="00000400000000000000"/>
              </a:rPr>
              <a:t> interactive interface designed to aid early childhood learning.</a:t>
            </a:r>
            <a:endParaRPr lang="en-GB" sz="1600" noProof="0">
              <a:latin typeface="HelveticaNeue light" panose="00000400000000000000"/>
            </a:endParaRPr>
          </a:p>
          <a:p>
            <a:pPr marL="347345" indent="-347345">
              <a:buFont typeface="Arial"/>
              <a:buChar char="•"/>
            </a:pPr>
            <a:endParaRPr lang="en-GB" sz="3200" noProof="0">
              <a:latin typeface="Calibri"/>
            </a:endParaRPr>
          </a:p>
        </p:txBody>
      </p:sp>
      <p:sp>
        <p:nvSpPr>
          <p:cNvPr id="3" name="TextBox 2">
            <a:extLst>
              <a:ext uri="{FF2B5EF4-FFF2-40B4-BE49-F238E27FC236}">
                <a16:creationId xmlns:a16="http://schemas.microsoft.com/office/drawing/2014/main" id="{8B7B1CE1-3635-60FB-1578-055DEABDE9AC}"/>
              </a:ext>
            </a:extLst>
          </p:cNvPr>
          <p:cNvSpPr txBox="1"/>
          <p:nvPr/>
        </p:nvSpPr>
        <p:spPr>
          <a:xfrm>
            <a:off x="2955227" y="243557"/>
            <a:ext cx="56262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600" b="1" noProof="0">
                <a:ln w="0"/>
                <a:effectLst>
                  <a:outerShdw blurRad="38100" dist="19050" dir="2700000" algn="tl" rotWithShape="0">
                    <a:schemeClr val="dk1">
                      <a:alpha val="40000"/>
                    </a:schemeClr>
                  </a:outerShdw>
                </a:effectLst>
                <a:latin typeface="HelveticaNeue light"/>
                <a:ea typeface="Calibri"/>
                <a:cs typeface="Calibri"/>
              </a:rPr>
              <a:t>Product Overview</a:t>
            </a:r>
          </a:p>
          <a:p>
            <a:pPr algn="ctr"/>
            <a:endParaRPr lang="en-GB" noProof="0">
              <a:ln w="0"/>
              <a:effectLst>
                <a:outerShdw blurRad="38100" dist="19050" dir="2700000" algn="tl" rotWithShape="0">
                  <a:schemeClr val="dk1">
                    <a:alpha val="40000"/>
                  </a:schemeClr>
                </a:outerShdw>
              </a:effectLst>
              <a:latin typeface="Calibri"/>
              <a:ea typeface="Calibri"/>
              <a:cs typeface="Calibri"/>
            </a:endParaRPr>
          </a:p>
        </p:txBody>
      </p:sp>
      <p:pic>
        <p:nvPicPr>
          <p:cNvPr id="6" name="Picture 5" descr="A yellow duck with a graduation cap and books&#10;&#10;AI-generated content may be incorrect.">
            <a:extLst>
              <a:ext uri="{FF2B5EF4-FFF2-40B4-BE49-F238E27FC236}">
                <a16:creationId xmlns:a16="http://schemas.microsoft.com/office/drawing/2014/main" id="{D6704102-1E43-6D38-233E-52E92A646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144" y="3124073"/>
            <a:ext cx="4958442" cy="2704605"/>
          </a:xfrm>
          <a:prstGeom prst="rect">
            <a:avLst/>
          </a:prstGeom>
          <a:ln>
            <a:noFill/>
          </a:ln>
          <a:effectLst>
            <a:outerShdw blurRad="292100" dist="139700" dir="2700000" algn="tl" rotWithShape="0">
              <a:srgbClr val="333333">
                <a:alpha val="65000"/>
              </a:srgbClr>
            </a:outerShdw>
          </a:effectLst>
        </p:spPr>
      </p:pic>
      <p:sp>
        <p:nvSpPr>
          <p:cNvPr id="8" name="Callout: Bent Line 7">
            <a:extLst>
              <a:ext uri="{FF2B5EF4-FFF2-40B4-BE49-F238E27FC236}">
                <a16:creationId xmlns:a16="http://schemas.microsoft.com/office/drawing/2014/main" id="{0BC0BF41-2D6A-29CD-301B-EB9ADDC37833}"/>
              </a:ext>
            </a:extLst>
          </p:cNvPr>
          <p:cNvSpPr/>
          <p:nvPr/>
        </p:nvSpPr>
        <p:spPr>
          <a:xfrm>
            <a:off x="7870750" y="2109182"/>
            <a:ext cx="2812026" cy="1592826"/>
          </a:xfrm>
          <a:prstGeom prst="borderCallout2">
            <a:avLst>
              <a:gd name="adj1" fmla="val 18750"/>
              <a:gd name="adj2" fmla="val -8333"/>
              <a:gd name="adj3" fmla="val 18750"/>
              <a:gd name="adj4" fmla="val -16667"/>
              <a:gd name="adj5" fmla="val 111883"/>
              <a:gd name="adj6" fmla="val -56457"/>
            </a:avLst>
          </a:prstGeom>
          <a:solidFill>
            <a:schemeClr val="accent3">
              <a:lumMod val="40000"/>
              <a:lumOff val="60000"/>
            </a:schemeClr>
          </a:solidFill>
        </p:spPr>
        <p:style>
          <a:lnRef idx="2">
            <a:schemeClr val="accent1">
              <a:shade val="15000"/>
            </a:schemeClr>
          </a:lnRef>
          <a:fillRef idx="1001">
            <a:schemeClr val="lt2"/>
          </a:fillRef>
          <a:effectRef idx="0">
            <a:schemeClr val="accent1"/>
          </a:effectRef>
          <a:fontRef idx="minor">
            <a:schemeClr val="lt1"/>
          </a:fontRef>
        </p:style>
        <p:txBody>
          <a:bodyPr rtlCol="0" anchor="ctr"/>
          <a:lstStyle/>
          <a:p>
            <a:pPr algn="ctr"/>
            <a:r>
              <a:rPr lang="en-GB">
                <a:solidFill>
                  <a:schemeClr val="tx1"/>
                </a:solidFill>
              </a:rPr>
              <a:t>Utilises </a:t>
            </a:r>
            <a:r>
              <a:rPr lang="en-GB" b="1" i="1">
                <a:solidFill>
                  <a:schemeClr val="tx1"/>
                </a:solidFill>
              </a:rPr>
              <a:t>Projection</a:t>
            </a:r>
            <a:r>
              <a:rPr lang="en-GB">
                <a:solidFill>
                  <a:schemeClr val="tx1"/>
                </a:solidFill>
              </a:rPr>
              <a:t> to Aid Visual Learning</a:t>
            </a:r>
          </a:p>
        </p:txBody>
      </p:sp>
      <p:sp>
        <p:nvSpPr>
          <p:cNvPr id="9" name="Callout: Bent Line 8">
            <a:extLst>
              <a:ext uri="{FF2B5EF4-FFF2-40B4-BE49-F238E27FC236}">
                <a16:creationId xmlns:a16="http://schemas.microsoft.com/office/drawing/2014/main" id="{6F93D51A-793A-7804-27AB-01979167DCB5}"/>
              </a:ext>
            </a:extLst>
          </p:cNvPr>
          <p:cNvSpPr/>
          <p:nvPr/>
        </p:nvSpPr>
        <p:spPr>
          <a:xfrm>
            <a:off x="7870750" y="4697517"/>
            <a:ext cx="2812026" cy="1592826"/>
          </a:xfrm>
          <a:prstGeom prst="borderCallout2">
            <a:avLst>
              <a:gd name="adj1" fmla="val 88503"/>
              <a:gd name="adj2" fmla="val -11830"/>
              <a:gd name="adj3" fmla="val 88504"/>
              <a:gd name="adj4" fmla="val -25059"/>
              <a:gd name="adj5" fmla="val 21143"/>
              <a:gd name="adj6" fmla="val -61002"/>
            </a:avLst>
          </a:prstGeom>
          <a:solidFill>
            <a:schemeClr val="tx2">
              <a:lumMod val="25000"/>
              <a:lumOff val="75000"/>
            </a:schemeClr>
          </a:solidFill>
        </p:spPr>
        <p:style>
          <a:lnRef idx="2">
            <a:schemeClr val="accent1">
              <a:shade val="15000"/>
            </a:schemeClr>
          </a:lnRef>
          <a:fillRef idx="1001">
            <a:schemeClr val="lt2"/>
          </a:fillRef>
          <a:effectRef idx="0">
            <a:schemeClr val="accent1"/>
          </a:effectRef>
          <a:fontRef idx="minor">
            <a:schemeClr val="lt1"/>
          </a:fontRef>
        </p:style>
        <p:txBody>
          <a:bodyPr rtlCol="0" anchor="ctr"/>
          <a:lstStyle/>
          <a:p>
            <a:pPr algn="ctr"/>
            <a:r>
              <a:rPr lang="en-GB" b="1" i="1">
                <a:solidFill>
                  <a:schemeClr val="tx1"/>
                </a:solidFill>
              </a:rPr>
              <a:t>Speakers</a:t>
            </a:r>
            <a:r>
              <a:rPr lang="en-GB">
                <a:solidFill>
                  <a:schemeClr val="tx1"/>
                </a:solidFill>
              </a:rPr>
              <a:t> Allow the Duck to Interact Cleanly with Users </a:t>
            </a:r>
          </a:p>
        </p:txBody>
      </p:sp>
      <p:sp>
        <p:nvSpPr>
          <p:cNvPr id="10" name="Callout: Bent Line 9">
            <a:extLst>
              <a:ext uri="{FF2B5EF4-FFF2-40B4-BE49-F238E27FC236}">
                <a16:creationId xmlns:a16="http://schemas.microsoft.com/office/drawing/2014/main" id="{52F3BE2B-C608-EB7B-A59E-9C7778C99E80}"/>
              </a:ext>
            </a:extLst>
          </p:cNvPr>
          <p:cNvSpPr/>
          <p:nvPr/>
        </p:nvSpPr>
        <p:spPr>
          <a:xfrm>
            <a:off x="1361908" y="4697517"/>
            <a:ext cx="2812026" cy="1592826"/>
          </a:xfrm>
          <a:prstGeom prst="borderCallout2">
            <a:avLst>
              <a:gd name="adj1" fmla="val 90355"/>
              <a:gd name="adj2" fmla="val 108799"/>
              <a:gd name="adj3" fmla="val 90355"/>
              <a:gd name="adj4" fmla="val 123892"/>
              <a:gd name="adj5" fmla="val 14970"/>
              <a:gd name="adj6" fmla="val 146341"/>
            </a:avLst>
          </a:prstGeom>
          <a:solidFill>
            <a:schemeClr val="accent3">
              <a:lumMod val="40000"/>
              <a:lumOff val="60000"/>
            </a:schemeClr>
          </a:solidFill>
        </p:spPr>
        <p:style>
          <a:lnRef idx="2">
            <a:schemeClr val="accent1">
              <a:shade val="15000"/>
            </a:schemeClr>
          </a:lnRef>
          <a:fillRef idx="1001">
            <a:schemeClr val="lt2"/>
          </a:fillRef>
          <a:effectRef idx="0">
            <a:schemeClr val="accent1"/>
          </a:effectRef>
          <a:fontRef idx="minor">
            <a:schemeClr val="lt1"/>
          </a:fontRef>
        </p:style>
        <p:txBody>
          <a:bodyPr rtlCol="0" anchor="ctr"/>
          <a:lstStyle/>
          <a:p>
            <a:pPr algn="ctr"/>
            <a:r>
              <a:rPr lang="en-GB">
                <a:solidFill>
                  <a:schemeClr val="tx1"/>
                </a:solidFill>
              </a:rPr>
              <a:t>Build with </a:t>
            </a:r>
            <a:r>
              <a:rPr lang="en-GB" b="1" i="1">
                <a:solidFill>
                  <a:schemeClr val="tx1"/>
                </a:solidFill>
              </a:rPr>
              <a:t>Safety</a:t>
            </a:r>
            <a:r>
              <a:rPr lang="en-GB">
                <a:solidFill>
                  <a:schemeClr val="tx1"/>
                </a:solidFill>
              </a:rPr>
              <a:t> and </a:t>
            </a:r>
            <a:r>
              <a:rPr lang="en-GB" b="1" i="1">
                <a:solidFill>
                  <a:schemeClr val="tx1"/>
                </a:solidFill>
              </a:rPr>
              <a:t>Security</a:t>
            </a:r>
            <a:r>
              <a:rPr lang="en-GB">
                <a:solidFill>
                  <a:schemeClr val="tx1"/>
                </a:solidFill>
              </a:rPr>
              <a:t> as First Priority</a:t>
            </a:r>
          </a:p>
        </p:txBody>
      </p:sp>
      <p:sp>
        <p:nvSpPr>
          <p:cNvPr id="11" name="Callout: Bent Line 10">
            <a:extLst>
              <a:ext uri="{FF2B5EF4-FFF2-40B4-BE49-F238E27FC236}">
                <a16:creationId xmlns:a16="http://schemas.microsoft.com/office/drawing/2014/main" id="{5D10F266-595A-0166-4F75-8095729F7676}"/>
              </a:ext>
            </a:extLst>
          </p:cNvPr>
          <p:cNvSpPr/>
          <p:nvPr/>
        </p:nvSpPr>
        <p:spPr>
          <a:xfrm>
            <a:off x="1361908" y="2109182"/>
            <a:ext cx="2812026" cy="1592826"/>
          </a:xfrm>
          <a:prstGeom prst="borderCallout2">
            <a:avLst>
              <a:gd name="adj1" fmla="val 37268"/>
              <a:gd name="adj2" fmla="val 107051"/>
              <a:gd name="adj3" fmla="val 37269"/>
              <a:gd name="adj4" fmla="val 114452"/>
              <a:gd name="adj5" fmla="val 161267"/>
              <a:gd name="adj6" fmla="val 140396"/>
            </a:avLst>
          </a:prstGeom>
          <a:solidFill>
            <a:schemeClr val="tx2">
              <a:lumMod val="25000"/>
              <a:lumOff val="75000"/>
            </a:schemeClr>
          </a:solidFill>
        </p:spPr>
        <p:style>
          <a:lnRef idx="2">
            <a:schemeClr val="accent1">
              <a:shade val="15000"/>
            </a:schemeClr>
          </a:lnRef>
          <a:fillRef idx="1001">
            <a:schemeClr val="lt2"/>
          </a:fillRef>
          <a:effectRef idx="0">
            <a:schemeClr val="accent1"/>
          </a:effectRef>
          <a:fontRef idx="minor">
            <a:schemeClr val="lt1"/>
          </a:fontRef>
        </p:style>
        <p:txBody>
          <a:bodyPr rtlCol="0" anchor="ctr"/>
          <a:lstStyle/>
          <a:p>
            <a:pPr algn="ctr"/>
            <a:r>
              <a:rPr lang="en-GB" b="1" i="1">
                <a:solidFill>
                  <a:schemeClr val="tx1"/>
                </a:solidFill>
              </a:rPr>
              <a:t>Interactive</a:t>
            </a:r>
            <a:r>
              <a:rPr lang="en-GB">
                <a:solidFill>
                  <a:schemeClr val="tx1"/>
                </a:solidFill>
              </a:rPr>
              <a:t>, Learning Technology</a:t>
            </a:r>
            <a:r>
              <a:rPr lang="en-GB" b="1" i="1">
                <a:solidFill>
                  <a:schemeClr val="tx1"/>
                </a:solidFill>
              </a:rPr>
              <a:t> </a:t>
            </a:r>
            <a:r>
              <a:rPr lang="en-GB">
                <a:solidFill>
                  <a:schemeClr val="tx1"/>
                </a:solidFill>
              </a:rPr>
              <a:t>that </a:t>
            </a:r>
            <a:r>
              <a:rPr lang="en-GB" b="1" i="1">
                <a:solidFill>
                  <a:schemeClr val="tx1"/>
                </a:solidFill>
              </a:rPr>
              <a:t>Adapts</a:t>
            </a:r>
            <a:r>
              <a:rPr lang="en-GB">
                <a:solidFill>
                  <a:schemeClr val="tx1"/>
                </a:solidFill>
              </a:rPr>
              <a:t> to the Individual</a:t>
            </a:r>
          </a:p>
        </p:txBody>
      </p:sp>
    </p:spTree>
    <p:extLst>
      <p:ext uri="{BB962C8B-B14F-4D97-AF65-F5344CB8AC3E}">
        <p14:creationId xmlns:p14="http://schemas.microsoft.com/office/powerpoint/2010/main" val="215648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4B5747-73F4-6983-6483-0799ACC0B416}"/>
              </a:ext>
            </a:extLst>
          </p:cNvPr>
          <p:cNvSpPr txBox="1"/>
          <p:nvPr/>
        </p:nvSpPr>
        <p:spPr>
          <a:xfrm>
            <a:off x="3048000" y="204599"/>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600" noProof="0">
                <a:latin typeface="HelveticaNeue light" panose="00000400000000000000" pitchFamily="2" charset="0"/>
                <a:ea typeface="Calibri"/>
                <a:cs typeface="Calibri"/>
              </a:rPr>
              <a:t>Whole System View</a:t>
            </a:r>
            <a:endParaRPr lang="en-GB" sz="3600" noProof="0">
              <a:latin typeface="HelveticaNeue light" panose="00000400000000000000" pitchFamily="2" charset="0"/>
            </a:endParaRPr>
          </a:p>
        </p:txBody>
      </p:sp>
      <p:cxnSp>
        <p:nvCxnSpPr>
          <p:cNvPr id="2" name="Straight Connector 1">
            <a:extLst>
              <a:ext uri="{FF2B5EF4-FFF2-40B4-BE49-F238E27FC236}">
                <a16:creationId xmlns:a16="http://schemas.microsoft.com/office/drawing/2014/main" id="{5F61A759-FE48-837B-3EBC-0C84E208A71D}"/>
              </a:ext>
            </a:extLst>
          </p:cNvPr>
          <p:cNvCxnSpPr>
            <a:cxnSpLocks/>
          </p:cNvCxnSpPr>
          <p:nvPr/>
        </p:nvCxnSpPr>
        <p:spPr>
          <a:xfrm>
            <a:off x="3072732" y="915162"/>
            <a:ext cx="6046536"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5" descr="A screenshot of a computer&#10;&#10;AI-generated content may be incorrect.">
            <a:extLst>
              <a:ext uri="{FF2B5EF4-FFF2-40B4-BE49-F238E27FC236}">
                <a16:creationId xmlns:a16="http://schemas.microsoft.com/office/drawing/2014/main" id="{320E0CD8-F482-F995-9012-8B6B2B5A2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635" y="1109662"/>
            <a:ext cx="10776730" cy="5421764"/>
          </a:xfrm>
          <a:prstGeom prst="rect">
            <a:avLst/>
          </a:prstGeom>
        </p:spPr>
      </p:pic>
    </p:spTree>
    <p:extLst>
      <p:ext uri="{BB962C8B-B14F-4D97-AF65-F5344CB8AC3E}">
        <p14:creationId xmlns:p14="http://schemas.microsoft.com/office/powerpoint/2010/main" val="1755530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4082-B974-7014-0575-B76D7CF6728D}"/>
              </a:ext>
            </a:extLst>
          </p:cNvPr>
          <p:cNvSpPr>
            <a:spLocks noGrp="1"/>
          </p:cNvSpPr>
          <p:nvPr>
            <p:ph type="title"/>
          </p:nvPr>
        </p:nvSpPr>
        <p:spPr/>
        <p:txBody>
          <a:bodyPr>
            <a:noAutofit/>
          </a:bodyPr>
          <a:lstStyle/>
          <a:p>
            <a:pPr algn="ctr"/>
            <a:r>
              <a:rPr lang="en-US" sz="3600" b="1">
                <a:latin typeface="HelveticaNeue light" panose="00000400000000000000"/>
              </a:rPr>
              <a:t>Integration &amp; Synthesis (how Systems, Systemic, and Systematic Design link together)</a:t>
            </a:r>
            <a:endParaRPr lang="en-GB" sz="3600" b="1">
              <a:latin typeface="HelveticaNeue light" panose="00000400000000000000"/>
            </a:endParaRPr>
          </a:p>
        </p:txBody>
      </p:sp>
      <p:sp>
        <p:nvSpPr>
          <p:cNvPr id="3" name="Content Placeholder 2">
            <a:extLst>
              <a:ext uri="{FF2B5EF4-FFF2-40B4-BE49-F238E27FC236}">
                <a16:creationId xmlns:a16="http://schemas.microsoft.com/office/drawing/2014/main" id="{73C8685D-5738-5EFD-CD64-C3C46CA055F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225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783F9C-3A51-7B39-07B3-F2CBDFC946D5}"/>
              </a:ext>
            </a:extLst>
          </p:cNvPr>
          <p:cNvSpPr txBox="1"/>
          <p:nvPr/>
        </p:nvSpPr>
        <p:spPr>
          <a:xfrm>
            <a:off x="3048000" y="204599"/>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600">
                <a:latin typeface="HelveticaNeue light" panose="00000400000000000000" pitchFamily="2" charset="0"/>
              </a:rPr>
              <a:t>Constraint Wrangler</a:t>
            </a:r>
            <a:endParaRPr lang="en-GB" sz="3600" noProof="0">
              <a:latin typeface="HelveticaNeue light" panose="00000400000000000000" pitchFamily="2" charset="0"/>
            </a:endParaRPr>
          </a:p>
        </p:txBody>
      </p:sp>
      <p:sp>
        <p:nvSpPr>
          <p:cNvPr id="5" name="TextBox 4">
            <a:extLst>
              <a:ext uri="{FF2B5EF4-FFF2-40B4-BE49-F238E27FC236}">
                <a16:creationId xmlns:a16="http://schemas.microsoft.com/office/drawing/2014/main" id="{65328900-28CA-0AA6-28F1-E8E1D9D9CC25}"/>
              </a:ext>
            </a:extLst>
          </p:cNvPr>
          <p:cNvSpPr txBox="1"/>
          <p:nvPr/>
        </p:nvSpPr>
        <p:spPr>
          <a:xfrm>
            <a:off x="3594578" y="803885"/>
            <a:ext cx="500284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HelveticaNeue light" panose="00000400000000000000" pitchFamily="2" charset="0"/>
              </a:rPr>
              <a:t>Optimizing the "Edge vs. Cloud" Architecture Trade-off</a:t>
            </a:r>
            <a:endParaRPr lang="en-GB" sz="2000" noProof="0">
              <a:latin typeface="HelveticaNeue light" panose="00000400000000000000" pitchFamily="2" charset="0"/>
            </a:endParaRPr>
          </a:p>
        </p:txBody>
      </p:sp>
      <p:cxnSp>
        <p:nvCxnSpPr>
          <p:cNvPr id="7" name="Straight Connector 6">
            <a:extLst>
              <a:ext uri="{FF2B5EF4-FFF2-40B4-BE49-F238E27FC236}">
                <a16:creationId xmlns:a16="http://schemas.microsoft.com/office/drawing/2014/main" id="{AF2CACE6-5CCF-41B6-A62C-AC3ADDADB62D}"/>
              </a:ext>
            </a:extLst>
          </p:cNvPr>
          <p:cNvCxnSpPr>
            <a:cxnSpLocks/>
          </p:cNvCxnSpPr>
          <p:nvPr/>
        </p:nvCxnSpPr>
        <p:spPr>
          <a:xfrm>
            <a:off x="3072732" y="1569899"/>
            <a:ext cx="6046536"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9" name="Table 8">
            <a:extLst>
              <a:ext uri="{FF2B5EF4-FFF2-40B4-BE49-F238E27FC236}">
                <a16:creationId xmlns:a16="http://schemas.microsoft.com/office/drawing/2014/main" id="{2B65E931-10EB-B634-945E-8A8A57843855}"/>
              </a:ext>
            </a:extLst>
          </p:cNvPr>
          <p:cNvGraphicFramePr>
            <a:graphicFrameLocks noGrp="1"/>
          </p:cNvGraphicFramePr>
          <p:nvPr>
            <p:extLst>
              <p:ext uri="{D42A27DB-BD31-4B8C-83A1-F6EECF244321}">
                <p14:modId xmlns:p14="http://schemas.microsoft.com/office/powerpoint/2010/main" val="1185970592"/>
              </p:ext>
            </p:extLst>
          </p:nvPr>
        </p:nvGraphicFramePr>
        <p:xfrm>
          <a:off x="6164753" y="2614655"/>
          <a:ext cx="5733905" cy="2919871"/>
        </p:xfrm>
        <a:graphic>
          <a:graphicData uri="http://schemas.openxmlformats.org/drawingml/2006/table">
            <a:tbl>
              <a:tblPr/>
              <a:tblGrid>
                <a:gridCol w="1146781">
                  <a:extLst>
                    <a:ext uri="{9D8B030D-6E8A-4147-A177-3AD203B41FA5}">
                      <a16:colId xmlns:a16="http://schemas.microsoft.com/office/drawing/2014/main" val="1569470793"/>
                    </a:ext>
                  </a:extLst>
                </a:gridCol>
                <a:gridCol w="1146781">
                  <a:extLst>
                    <a:ext uri="{9D8B030D-6E8A-4147-A177-3AD203B41FA5}">
                      <a16:colId xmlns:a16="http://schemas.microsoft.com/office/drawing/2014/main" val="3200646393"/>
                    </a:ext>
                  </a:extLst>
                </a:gridCol>
                <a:gridCol w="1146781">
                  <a:extLst>
                    <a:ext uri="{9D8B030D-6E8A-4147-A177-3AD203B41FA5}">
                      <a16:colId xmlns:a16="http://schemas.microsoft.com/office/drawing/2014/main" val="3179667532"/>
                    </a:ext>
                  </a:extLst>
                </a:gridCol>
                <a:gridCol w="1146781">
                  <a:extLst>
                    <a:ext uri="{9D8B030D-6E8A-4147-A177-3AD203B41FA5}">
                      <a16:colId xmlns:a16="http://schemas.microsoft.com/office/drawing/2014/main" val="3773966795"/>
                    </a:ext>
                  </a:extLst>
                </a:gridCol>
                <a:gridCol w="1146781">
                  <a:extLst>
                    <a:ext uri="{9D8B030D-6E8A-4147-A177-3AD203B41FA5}">
                      <a16:colId xmlns:a16="http://schemas.microsoft.com/office/drawing/2014/main" val="2627135444"/>
                    </a:ext>
                  </a:extLst>
                </a:gridCol>
              </a:tblGrid>
              <a:tr h="445597">
                <a:tc>
                  <a:txBody>
                    <a:bodyPr/>
                    <a:lstStyle/>
                    <a:p>
                      <a:pPr algn="ctr" rtl="0" fontAlgn="b">
                        <a:buNone/>
                      </a:pPr>
                      <a:r>
                        <a:rPr lang="en-GB" sz="900">
                          <a:effectLst/>
                        </a:rPr>
                        <a:t>Architecture Strategy</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Latency (User Exp)</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Privacy (Risk)</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Unit Cost (BOM)</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Verdict</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444575125"/>
                  </a:ext>
                </a:extLst>
              </a:tr>
              <a:tr h="970589">
                <a:tc>
                  <a:txBody>
                    <a:bodyPr/>
                    <a:lstStyle/>
                    <a:p>
                      <a:pPr algn="ctr" rtl="0" fontAlgn="b">
                        <a:buNone/>
                      </a:pPr>
                      <a:r>
                        <a:rPr lang="en-US" sz="900">
                          <a:effectLst/>
                        </a:rPr>
                        <a:t>Option A: Cloud-Heavy(Send audio to server)</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 High (&gt;500ms)(Fails Engagement)</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US" sz="900">
                          <a:effectLst/>
                        </a:rPr>
                        <a:t>🔴 High Risk(Data leaves device)</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 Low(Cheap Chip)</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Rejected</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1252298"/>
                  </a:ext>
                </a:extLst>
              </a:tr>
              <a:tr h="795592">
                <a:tc>
                  <a:txBody>
                    <a:bodyPr/>
                    <a:lstStyle/>
                    <a:p>
                      <a:pPr algn="ctr" rtl="0" fontAlgn="b">
                        <a:buNone/>
                      </a:pPr>
                      <a:r>
                        <a:rPr lang="en-US" sz="900">
                          <a:effectLst/>
                        </a:rPr>
                        <a:t>Option B: Hybrid(Keyword local, rest cloud)</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 Medium(Inconsistent)</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 Medium(Some exposure)</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 Medium</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Considered</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41706753"/>
                  </a:ext>
                </a:extLst>
              </a:tr>
              <a:tr h="708093">
                <a:tc>
                  <a:txBody>
                    <a:bodyPr/>
                    <a:lstStyle/>
                    <a:p>
                      <a:pPr algn="ctr" rtl="0" fontAlgn="b">
                        <a:buNone/>
                      </a:pPr>
                      <a:r>
                        <a:rPr lang="en-GB" sz="900">
                          <a:effectLst/>
                        </a:rPr>
                        <a:t>Option C: Edge AI(Process on device)</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US" sz="900">
                          <a:effectLst/>
                        </a:rPr>
                        <a:t>🟢 Low (&lt;100ms)(Instant Feedback)</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US" sz="900">
                          <a:effectLst/>
                        </a:rPr>
                        <a:t>🟢 Max Safety(Data stays local)</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US" sz="900">
                          <a:effectLst/>
                        </a:rPr>
                        <a:t>🔴 High(Requires GPU/NPU)</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buNone/>
                      </a:pPr>
                      <a:r>
                        <a:rPr lang="en-GB" sz="900">
                          <a:effectLst/>
                        </a:rPr>
                        <a:t>SELECTED ✅</a:t>
                      </a:r>
                    </a:p>
                  </a:txBody>
                  <a:tcPr marL="9055" marR="9055" marT="6037" marB="6037"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64207283"/>
                  </a:ext>
                </a:extLst>
              </a:tr>
            </a:tbl>
          </a:graphicData>
        </a:graphic>
      </p:graphicFrame>
      <p:sp>
        <p:nvSpPr>
          <p:cNvPr id="11" name="TextBox 10">
            <a:extLst>
              <a:ext uri="{FF2B5EF4-FFF2-40B4-BE49-F238E27FC236}">
                <a16:creationId xmlns:a16="http://schemas.microsoft.com/office/drawing/2014/main" id="{EB06FFE0-2E58-40D4-7943-FBBC94E784CC}"/>
              </a:ext>
            </a:extLst>
          </p:cNvPr>
          <p:cNvSpPr txBox="1"/>
          <p:nvPr/>
        </p:nvSpPr>
        <p:spPr>
          <a:xfrm>
            <a:off x="168443" y="2913688"/>
            <a:ext cx="5675468" cy="2308324"/>
          </a:xfrm>
          <a:prstGeom prst="rect">
            <a:avLst/>
          </a:prstGeom>
          <a:noFill/>
        </p:spPr>
        <p:txBody>
          <a:bodyPr wrap="square">
            <a:spAutoFit/>
          </a:bodyPr>
          <a:lstStyle/>
          <a:p>
            <a:pPr>
              <a:buNone/>
            </a:pPr>
            <a:r>
              <a:rPr lang="en-GB" sz="1600" b="1">
                <a:latin typeface="HelveticaNeue light" panose="00000400000000000000" pitchFamily="2" charset="0"/>
              </a:rPr>
              <a:t>The Design Conflict (Parametric Variables)</a:t>
            </a:r>
          </a:p>
          <a:p>
            <a:pPr>
              <a:buNone/>
            </a:pPr>
            <a:endParaRPr lang="en-GB" sz="1600">
              <a:latin typeface="HelveticaNeue light" panose="00000400000000000000" pitchFamily="2" charset="0"/>
            </a:endParaRPr>
          </a:p>
          <a:p>
            <a:pPr>
              <a:buFont typeface="Arial" panose="020B0604020202020204" pitchFamily="34" charset="0"/>
              <a:buChar char="•"/>
            </a:pPr>
            <a:r>
              <a:rPr lang="en-GB" sz="1600" b="1">
                <a:latin typeface="HelveticaNeue light" panose="00000400000000000000" pitchFamily="2" charset="0"/>
              </a:rPr>
              <a:t>Variable A: Latency (Target &lt;200ms):</a:t>
            </a:r>
            <a:r>
              <a:rPr lang="en-GB" sz="1600">
                <a:latin typeface="HelveticaNeue light" panose="00000400000000000000" pitchFamily="2" charset="0"/>
              </a:rPr>
              <a:t> Essential for "Ethan" to stay engaged (Voice UI).</a:t>
            </a:r>
          </a:p>
          <a:p>
            <a:endParaRPr lang="en-GB" sz="1600">
              <a:latin typeface="HelveticaNeue light" panose="00000400000000000000" pitchFamily="2" charset="0"/>
            </a:endParaRPr>
          </a:p>
          <a:p>
            <a:pPr>
              <a:buFont typeface="Arial" panose="020B0604020202020204" pitchFamily="34" charset="0"/>
              <a:buChar char="•"/>
            </a:pPr>
            <a:r>
              <a:rPr lang="en-GB" sz="1600" b="1">
                <a:latin typeface="HelveticaNeue light" panose="00000400000000000000" pitchFamily="2" charset="0"/>
              </a:rPr>
              <a:t>Variable B: Data Privacy (GDPR):</a:t>
            </a:r>
            <a:r>
              <a:rPr lang="en-GB" sz="1600">
                <a:latin typeface="HelveticaNeue light" panose="00000400000000000000" pitchFamily="2" charset="0"/>
              </a:rPr>
              <a:t> Essential for "Rajiv" &amp; "Jean" (Zero-trust environment).</a:t>
            </a:r>
          </a:p>
          <a:p>
            <a:endParaRPr lang="en-GB" sz="1600">
              <a:latin typeface="HelveticaNeue light" panose="00000400000000000000" pitchFamily="2" charset="0"/>
            </a:endParaRPr>
          </a:p>
          <a:p>
            <a:pPr>
              <a:buFont typeface="Arial" panose="020B0604020202020204" pitchFamily="34" charset="0"/>
              <a:buChar char="•"/>
            </a:pPr>
            <a:r>
              <a:rPr lang="en-GB" sz="1600" b="1">
                <a:latin typeface="HelveticaNeue light" panose="00000400000000000000" pitchFamily="2" charset="0"/>
              </a:rPr>
              <a:t>Variable C: Unit Cost:</a:t>
            </a:r>
            <a:r>
              <a:rPr lang="en-GB" sz="1600">
                <a:latin typeface="HelveticaNeue light" panose="00000400000000000000" pitchFamily="2" charset="0"/>
              </a:rPr>
              <a:t> The cost of onboard hardware (BOM).</a:t>
            </a:r>
          </a:p>
        </p:txBody>
      </p:sp>
      <p:cxnSp>
        <p:nvCxnSpPr>
          <p:cNvPr id="12" name="Straight Connector 11">
            <a:extLst>
              <a:ext uri="{FF2B5EF4-FFF2-40B4-BE49-F238E27FC236}">
                <a16:creationId xmlns:a16="http://schemas.microsoft.com/office/drawing/2014/main" id="{95205E55-5BC2-BE71-3792-8CE06F126E91}"/>
              </a:ext>
            </a:extLst>
          </p:cNvPr>
          <p:cNvCxnSpPr>
            <a:cxnSpLocks/>
          </p:cNvCxnSpPr>
          <p:nvPr/>
        </p:nvCxnSpPr>
        <p:spPr>
          <a:xfrm>
            <a:off x="5930992" y="2693511"/>
            <a:ext cx="0" cy="278601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332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4572-133D-6FFB-7821-1F85A4A24CB9}"/>
              </a:ext>
            </a:extLst>
          </p:cNvPr>
          <p:cNvSpPr>
            <a:spLocks noGrp="1"/>
          </p:cNvSpPr>
          <p:nvPr>
            <p:ph type="title"/>
          </p:nvPr>
        </p:nvSpPr>
        <p:spPr>
          <a:xfrm>
            <a:off x="497973" y="598027"/>
            <a:ext cx="7655427" cy="739881"/>
          </a:xfrm>
        </p:spPr>
        <p:txBody>
          <a:bodyPr vert="horz" lIns="91440" tIns="45720" rIns="91440" bIns="45720" rtlCol="0" anchor="b">
            <a:normAutofit fontScale="90000"/>
          </a:bodyPr>
          <a:lstStyle/>
          <a:p>
            <a:r>
              <a:rPr lang="en-GB" sz="3600" b="1" noProof="0"/>
              <a:t>Power Up – Visual Synthesiser (Casual Loop Diagrams)</a:t>
            </a:r>
          </a:p>
        </p:txBody>
      </p:sp>
      <p:pic>
        <p:nvPicPr>
          <p:cNvPr id="7" name="Content Placeholder 6" descr="A diagram of a diagram&#10;&#10;AI-generated content may be incorrect.">
            <a:extLst>
              <a:ext uri="{FF2B5EF4-FFF2-40B4-BE49-F238E27FC236}">
                <a16:creationId xmlns:a16="http://schemas.microsoft.com/office/drawing/2014/main" id="{2383A688-4405-30BB-0C92-6C8F50BC49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82506" y="3208231"/>
            <a:ext cx="5654402" cy="3279552"/>
          </a:xfrm>
          <a:prstGeom prst="rect">
            <a:avLst/>
          </a:prstGeom>
          <a:ln>
            <a:noFill/>
          </a:ln>
          <a:effectLst>
            <a:outerShdw blurRad="292100" dist="139700" dir="2700000" algn="tl" rotWithShape="0">
              <a:srgbClr val="333333">
                <a:alpha val="65000"/>
              </a:srgbClr>
            </a:outerShdw>
          </a:effectLst>
        </p:spPr>
      </p:pic>
      <p:pic>
        <p:nvPicPr>
          <p:cNvPr id="10" name="Picture 9" descr="A diagram of a child engagement&#10;&#10;AI-generated content may be incorrect.">
            <a:extLst>
              <a:ext uri="{FF2B5EF4-FFF2-40B4-BE49-F238E27FC236}">
                <a16:creationId xmlns:a16="http://schemas.microsoft.com/office/drawing/2014/main" id="{36502226-8577-002A-0294-4CE0BA8A9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3302" y="167505"/>
            <a:ext cx="2923606" cy="2887587"/>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DF3786E8-2332-DC02-95C4-BDC18552AF11}"/>
              </a:ext>
            </a:extLst>
          </p:cNvPr>
          <p:cNvSpPr txBox="1"/>
          <p:nvPr/>
        </p:nvSpPr>
        <p:spPr>
          <a:xfrm>
            <a:off x="497973" y="1577764"/>
            <a:ext cx="5262880" cy="5293757"/>
          </a:xfrm>
          <a:prstGeom prst="rect">
            <a:avLst/>
          </a:prstGeom>
          <a:noFill/>
        </p:spPr>
        <p:txBody>
          <a:bodyPr wrap="square" rtlCol="0">
            <a:spAutoFit/>
          </a:bodyPr>
          <a:lstStyle/>
          <a:p>
            <a:pPr marL="285750" indent="-285750">
              <a:buFont typeface="Arial" panose="020B0604020202020204" pitchFamily="34" charset="0"/>
              <a:buChar char="•"/>
            </a:pPr>
            <a:r>
              <a:rPr lang="en-GB" sz="1400" b="1" noProof="0"/>
              <a:t>Attention Maintaining Loop: </a:t>
            </a:r>
            <a:r>
              <a:rPr lang="en-GB" sz="1100" noProof="0"/>
              <a:t>Our attention balancing loops aims to maintain a high child engagement whilst also teaching core topics. Key considerations would be experimenting with the length of each learning mode, and personalising this for each learner.</a:t>
            </a:r>
          </a:p>
          <a:p>
            <a:endParaRPr lang="en-GB" sz="1400" noProof="0"/>
          </a:p>
          <a:p>
            <a:pPr marL="285750" indent="-285750">
              <a:buFont typeface="Arial" panose="020B0604020202020204" pitchFamily="34" charset="0"/>
              <a:buChar char="•"/>
            </a:pPr>
            <a:r>
              <a:rPr lang="en-GB" sz="1400" b="1" noProof="0"/>
              <a:t>Adoption Loop: </a:t>
            </a:r>
            <a:r>
              <a:rPr lang="en-GB" sz="1100" noProof="0"/>
              <a:t>This loop reflects the importance of our product being safe, secure and performative. As shown by the separate red and green loops, this will directly impact how the brand is regarded and therefore how the product is adopted.</a:t>
            </a:r>
          </a:p>
          <a:p>
            <a:pPr marL="285750" indent="-285750">
              <a:buFont typeface="Arial" panose="020B0604020202020204" pitchFamily="34" charset="0"/>
              <a:buChar char="•"/>
            </a:pPr>
            <a:endParaRPr lang="en-GB" sz="1200" noProof="0"/>
          </a:p>
          <a:p>
            <a:pPr marL="285750" indent="-285750">
              <a:buFont typeface="Arial" panose="020B0604020202020204" pitchFamily="34" charset="0"/>
              <a:buChar char="•"/>
            </a:pPr>
            <a:r>
              <a:rPr lang="en-GB" sz="1400" b="1" noProof="0"/>
              <a:t>Difficulty Adjustment Loop: </a:t>
            </a:r>
            <a:r>
              <a:rPr lang="en-GB" sz="1100" noProof="0"/>
              <a:t>This system would adjust the difficulty of the questions, aiming to maintain the child learning challenging content without becoming burned out. It would take the success rate of questions and how individuals learn best to calculate how and when to increase the difficulty of tasks.</a:t>
            </a:r>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r>
              <a:rPr lang="en-GB" sz="1100" b="1" noProof="0"/>
              <a:t>Causal Loops </a:t>
            </a:r>
            <a:r>
              <a:rPr lang="en-GB" sz="1100" noProof="0"/>
              <a:t>created using </a:t>
            </a:r>
            <a:r>
              <a:rPr lang="en-GB" sz="1100" b="1" i="1" noProof="0"/>
              <a:t>Visual Paradigm</a:t>
            </a:r>
          </a:p>
          <a:p>
            <a:pPr marL="285750" indent="-285750">
              <a:buFont typeface="Arial" panose="020B0604020202020204" pitchFamily="34" charset="0"/>
              <a:buChar char="•"/>
            </a:pPr>
            <a:endParaRPr lang="en-GB" sz="1100" b="1" i="1"/>
          </a:p>
          <a:p>
            <a:pPr marL="285750" indent="-285750">
              <a:buFont typeface="Arial" panose="020B0604020202020204" pitchFamily="34" charset="0"/>
              <a:buChar char="•"/>
            </a:pPr>
            <a:endParaRPr lang="en-GB" sz="1100" b="1" i="1" noProof="0"/>
          </a:p>
          <a:p>
            <a:pPr marL="285750" indent="-285750">
              <a:buFont typeface="Arial" panose="020B0604020202020204" pitchFamily="34" charset="0"/>
              <a:buChar char="•"/>
            </a:pPr>
            <a:endParaRPr lang="en-GB" sz="1100" b="1" i="1"/>
          </a:p>
          <a:p>
            <a:pPr marL="285750" indent="-285750">
              <a:buFont typeface="Arial" panose="020B0604020202020204" pitchFamily="34" charset="0"/>
              <a:buChar char="•"/>
            </a:pPr>
            <a:endParaRPr lang="en-GB" sz="1100" b="1" i="1" noProof="0"/>
          </a:p>
          <a:p>
            <a:pPr marL="285750" indent="-285750">
              <a:buFont typeface="Arial" panose="020B0604020202020204" pitchFamily="34" charset="0"/>
              <a:buChar char="•"/>
            </a:pPr>
            <a:endParaRPr lang="en-GB" sz="1100" b="1" i="1"/>
          </a:p>
          <a:p>
            <a:pPr marL="285750" indent="-285750">
              <a:buFont typeface="Arial" panose="020B0604020202020204" pitchFamily="34" charset="0"/>
              <a:buChar char="•"/>
            </a:pPr>
            <a:endParaRPr lang="en-GB" sz="1100" b="1" i="1" noProof="0"/>
          </a:p>
          <a:p>
            <a:pPr marL="285750" indent="-285750">
              <a:buFont typeface="Arial" panose="020B0604020202020204" pitchFamily="34" charset="0"/>
              <a:buChar char="•"/>
            </a:pPr>
            <a:endParaRPr lang="en-GB" sz="1100" b="1" i="1"/>
          </a:p>
          <a:p>
            <a:pPr marL="285750" indent="-285750">
              <a:buFont typeface="Arial" panose="020B0604020202020204" pitchFamily="34" charset="0"/>
              <a:buChar char="•"/>
            </a:pPr>
            <a:endParaRPr lang="en-GB" sz="1100" b="1" i="1" noProof="0"/>
          </a:p>
          <a:p>
            <a:pPr marL="285750" indent="-285750">
              <a:buFont typeface="Arial" panose="020B0604020202020204" pitchFamily="34" charset="0"/>
              <a:buChar char="•"/>
            </a:pPr>
            <a:endParaRPr lang="en-GB" sz="1100" b="1" i="1"/>
          </a:p>
          <a:p>
            <a:endParaRPr lang="en-GB"/>
          </a:p>
          <a:p>
            <a:pPr marL="285750" indent="-285750">
              <a:buFont typeface="Arial" panose="020B0604020202020204" pitchFamily="34" charset="0"/>
              <a:buChar char="•"/>
            </a:pPr>
            <a:r>
              <a:rPr lang="en-GB" sz="1400" b="1" i="1"/>
              <a:t>Joss Beedie</a:t>
            </a:r>
            <a:endParaRPr lang="en-GB" sz="1400" b="1" i="1" noProof="0"/>
          </a:p>
        </p:txBody>
      </p:sp>
      <p:pic>
        <p:nvPicPr>
          <p:cNvPr id="17" name="Picture 16">
            <a:extLst>
              <a:ext uri="{FF2B5EF4-FFF2-40B4-BE49-F238E27FC236}">
                <a16:creationId xmlns:a16="http://schemas.microsoft.com/office/drawing/2014/main" id="{732B5A8E-1009-1CB6-FAE1-5A02E45DB239}"/>
              </a:ext>
            </a:extLst>
          </p:cNvPr>
          <p:cNvPicPr>
            <a:picLocks noChangeAspect="1"/>
          </p:cNvPicPr>
          <p:nvPr/>
        </p:nvPicPr>
        <p:blipFill>
          <a:blip r:embed="rId5"/>
          <a:stretch>
            <a:fillRect/>
          </a:stretch>
        </p:blipFill>
        <p:spPr>
          <a:xfrm>
            <a:off x="6192982" y="1020037"/>
            <a:ext cx="1788190" cy="2035055"/>
          </a:xfrm>
          <a:prstGeom prst="rect">
            <a:avLst/>
          </a:prstGeom>
          <a:ln>
            <a:noFill/>
          </a:ln>
          <a:effectLst>
            <a:outerShdw blurRad="292100" dist="139700" dir="2700000" algn="tl" rotWithShape="0">
              <a:srgbClr val="333333">
                <a:alpha val="65000"/>
              </a:srgbClr>
            </a:outerShdw>
          </a:effectLst>
        </p:spPr>
      </p:pic>
      <p:sp>
        <p:nvSpPr>
          <p:cNvPr id="19" name="Arrow: Left-Right 18">
            <a:extLst>
              <a:ext uri="{FF2B5EF4-FFF2-40B4-BE49-F238E27FC236}">
                <a16:creationId xmlns:a16="http://schemas.microsoft.com/office/drawing/2014/main" id="{2201F963-C2F5-16E3-6C8F-AA68289D23B6}"/>
              </a:ext>
            </a:extLst>
          </p:cNvPr>
          <p:cNvSpPr/>
          <p:nvPr/>
        </p:nvSpPr>
        <p:spPr>
          <a:xfrm rot="20255671">
            <a:off x="7608212" y="639775"/>
            <a:ext cx="1610179" cy="406613"/>
          </a:xfrm>
          <a:prstGeom prst="lef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216448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diagram of a duck&#10;&#10;AI-generated content may be incorrect.">
            <a:extLst>
              <a:ext uri="{FF2B5EF4-FFF2-40B4-BE49-F238E27FC236}">
                <a16:creationId xmlns:a16="http://schemas.microsoft.com/office/drawing/2014/main" id="{F8F5487F-0B84-6BDA-BCD6-CDFCF51FA0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39559" y="2124400"/>
            <a:ext cx="5181600" cy="260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0EA28015-205B-0175-258C-F0F8ACCA8533}"/>
              </a:ext>
            </a:extLst>
          </p:cNvPr>
          <p:cNvSpPr>
            <a:spLocks noGrp="1"/>
          </p:cNvSpPr>
          <p:nvPr>
            <p:ph type="title"/>
          </p:nvPr>
        </p:nvSpPr>
        <p:spPr>
          <a:xfrm>
            <a:off x="498661" y="345460"/>
            <a:ext cx="10515600" cy="657430"/>
          </a:xfrm>
        </p:spPr>
        <p:txBody>
          <a:bodyPr>
            <a:normAutofit/>
          </a:bodyPr>
          <a:lstStyle/>
          <a:p>
            <a:r>
              <a:rPr lang="en-GB" sz="3200" b="1"/>
              <a:t>Power Up – Visual Synthesiser (</a:t>
            </a:r>
            <a:r>
              <a:rPr lang="en-GB" sz="3200" b="1" err="1"/>
              <a:t>Gigamap</a:t>
            </a:r>
            <a:r>
              <a:rPr lang="en-GB" sz="3200" b="1"/>
              <a:t>)</a:t>
            </a:r>
            <a:endParaRPr lang="en-GB" sz="3200"/>
          </a:p>
        </p:txBody>
      </p:sp>
      <p:sp>
        <p:nvSpPr>
          <p:cNvPr id="10" name="Rectangle 6">
            <a:extLst>
              <a:ext uri="{FF2B5EF4-FFF2-40B4-BE49-F238E27FC236}">
                <a16:creationId xmlns:a16="http://schemas.microsoft.com/office/drawing/2014/main" id="{9AE82C7E-310C-DBDB-1F72-DA4D0DDFFA72}"/>
              </a:ext>
            </a:extLst>
          </p:cNvPr>
          <p:cNvSpPr>
            <a:spLocks noChangeArrowheads="1"/>
          </p:cNvSpPr>
          <p:nvPr/>
        </p:nvSpPr>
        <p:spPr bwMode="auto">
          <a:xfrm>
            <a:off x="498661" y="1002890"/>
            <a:ext cx="6268718"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000" i="0" u="none" strike="noStrike" cap="none" normalizeH="0" baseline="0">
                <a:ln>
                  <a:noFill/>
                </a:ln>
                <a:solidFill>
                  <a:schemeClr val="tx1"/>
                </a:solidFill>
                <a:effectLst/>
                <a:latin typeface="Google Sans Text"/>
              </a:rPr>
              <a:t>Hey Gemini</a:t>
            </a:r>
          </a:p>
          <a:p>
            <a:pPr lvl="0" eaLnBrk="0" fontAlgn="base" hangingPunct="0">
              <a:spcBef>
                <a:spcPct val="0"/>
              </a:spcBef>
              <a:spcAft>
                <a:spcPct val="0"/>
              </a:spcAft>
            </a:pPr>
            <a:r>
              <a:rPr lang="en-US" altLang="en-US" sz="1000">
                <a:latin typeface="Google Sans Text"/>
              </a:rPr>
              <a:t>. . . .</a:t>
            </a:r>
          </a:p>
          <a:p>
            <a:pPr lvl="0" eaLnBrk="0" fontAlgn="base" hangingPunct="0">
              <a:spcBef>
                <a:spcPct val="0"/>
              </a:spcBef>
              <a:spcAft>
                <a:spcPct val="0"/>
              </a:spcAft>
            </a:pPr>
            <a:r>
              <a:rPr kumimoji="0" lang="en-US" altLang="en-US" sz="1000" i="0" u="none" strike="noStrike" cap="none" normalizeH="0" baseline="0">
                <a:ln>
                  <a:noFill/>
                </a:ln>
                <a:solidFill>
                  <a:schemeClr val="tx1"/>
                </a:solidFill>
                <a:effectLst/>
                <a:latin typeface="Google Sans Text"/>
              </a:rPr>
              <a:t>I need a detailed visual of an entire product ecosystem. Let's call this the "Teacher Duck </a:t>
            </a:r>
            <a:r>
              <a:rPr kumimoji="0" lang="en-US" altLang="en-US" sz="1000" i="0" u="none" strike="noStrike" cap="none" normalizeH="0" baseline="0" err="1">
                <a:ln>
                  <a:noFill/>
                </a:ln>
                <a:solidFill>
                  <a:schemeClr val="tx1"/>
                </a:solidFill>
                <a:effectLst/>
                <a:latin typeface="Google Sans Text"/>
              </a:rPr>
              <a:t>Gigamap</a:t>
            </a:r>
            <a:r>
              <a:rPr kumimoji="0" lang="en-US" altLang="en-US" sz="1000" i="0" u="none" strike="noStrike" cap="none" normalizeH="0" baseline="0">
                <a:ln>
                  <a:noFill/>
                </a:ln>
                <a:solidFill>
                  <a:schemeClr val="tx1"/>
                </a:solidFill>
                <a:effectLst/>
                <a:latin typeface="Google Sans Text"/>
              </a:rPr>
              <a:t>."</a:t>
            </a:r>
            <a:endParaRPr kumimoji="0" lang="en-US" altLang="en-US" sz="1000" i="0" u="none" strike="noStrike" cap="none" normalizeH="0" baseline="0">
              <a:ln>
                <a:noFill/>
              </a:ln>
              <a:solidFill>
                <a:schemeClr val="tx1"/>
              </a:solidFill>
              <a:effectLst/>
              <a:latin typeface="Google Sans"/>
            </a:endParaRPr>
          </a:p>
          <a:p>
            <a:pPr marR="0" lvl="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1. Core Concept &amp; Visual Style</a:t>
            </a:r>
            <a:endParaRPr kumimoji="0" lang="en-US" altLang="en-US" sz="1000" i="0" u="none" strike="noStrike" cap="none" normalizeH="0" baseline="0">
              <a:ln>
                <a:noFill/>
              </a:ln>
              <a:solidFill>
                <a:schemeClr val="tx1"/>
              </a:solidFill>
              <a:effectLst/>
              <a:latin typeface="Google Sans"/>
            </a:endParaRP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Style: Clean, professional, systems-thinking diagram. Use a concentric ring layout to show the four main zones of influence. Use light, easy-to-read colors and clean icons.</a:t>
            </a: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Central Element: The yellow Rubber Duck (The Artifact) goes right in the middle.</a:t>
            </a: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Label: "The Core (The Artifact)“</a:t>
            </a: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Inner Flow: Show the immediate feedback loop around the duck: "Reinforcement Loop (R1).“ This shows the interaction with the child Ethan.</a:t>
            </a:r>
          </a:p>
          <a:p>
            <a:pPr marR="0" lvl="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2. The Four Zones and Stakeholders</a:t>
            </a:r>
            <a:endParaRPr kumimoji="0" lang="en-US" altLang="en-US" sz="1000" i="0" u="none" strike="noStrike" cap="none" normalizeH="0" baseline="0">
              <a:ln>
                <a:noFill/>
              </a:ln>
              <a:solidFill>
                <a:schemeClr val="tx1"/>
              </a:solidFill>
              <a:effectLst/>
              <a:latin typeface="Google Sans"/>
            </a:endParaRPr>
          </a:p>
          <a:p>
            <a:pPr marR="0" lvl="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We need four nested ovals/rings:</a:t>
            </a:r>
            <a:endParaRPr kumimoji="0" lang="en-US" altLang="en-US" sz="1000" i="0" u="none" strike="noStrike" cap="none" normalizeH="0" baseline="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Zone 1 (Core): The Duck itself.</a:t>
            </a:r>
          </a:p>
          <a:p>
            <a:pPr lvl="0" eaLnBrk="0" fontAlgn="base" hangingPunct="0">
              <a:spcBef>
                <a:spcPct val="0"/>
              </a:spcBef>
              <a:spcAft>
                <a:spcPct val="0"/>
              </a:spcAft>
            </a:pPr>
            <a:r>
              <a:rPr kumimoji="0" lang="en-US" altLang="en-US" sz="1000" i="0" u="none" strike="noStrike" cap="none" normalizeH="0" baseline="0">
                <a:ln>
                  <a:noFill/>
                </a:ln>
                <a:solidFill>
                  <a:schemeClr val="tx1"/>
                </a:solidFill>
                <a:effectLst/>
                <a:latin typeface="Google Sans Text"/>
              </a:rPr>
              <a:t>Zone 2 (Immediate):  Home (Living Room) and School (Classroom)</a:t>
            </a:r>
            <a:r>
              <a:rPr lang="en-US" altLang="en-US" sz="1000">
                <a:latin typeface="Google Sans Text"/>
              </a:rPr>
              <a:t>, The Child (Ethan), </a:t>
            </a:r>
            <a:endParaRPr kumimoji="0" lang="en-US" altLang="en-US" sz="1000" i="0" u="none" strike="noStrike" cap="none" normalizeH="0" baseline="0">
              <a:ln>
                <a:noFill/>
              </a:ln>
              <a:solidFill>
                <a:schemeClr val="tx1"/>
              </a:solidFill>
              <a:effectLst/>
              <a:latin typeface="Google Sans Text"/>
            </a:endParaRP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Zone 3 (Meso-System): Show avatars for: The Parent (Jean), The Child (Ethan), The Teacher (Sara), and </a:t>
            </a:r>
            <a:r>
              <a:rPr lang="en-US" altLang="en-US" sz="1000">
                <a:latin typeface="Google Sans Text"/>
              </a:rPr>
              <a:t>key tension points detailed below.</a:t>
            </a:r>
            <a:endParaRPr kumimoji="0" lang="en-US" altLang="en-US" sz="1000" i="0" u="none" strike="noStrike" cap="none" normalizeH="0" baseline="0">
              <a:ln>
                <a:noFill/>
              </a:ln>
              <a:solidFill>
                <a:schemeClr val="tx1"/>
              </a:solidFill>
              <a:effectLst/>
              <a:latin typeface="Google Sans Text"/>
            </a:endParaRP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Zone 4 (Macro-System): The largest circle, containing external regulations and infrastructure. Include the IT lead Rajiv and the Education System here.</a:t>
            </a:r>
          </a:p>
          <a:p>
            <a:pPr marR="0" lvl="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3. Key System Relationships &amp; Flows</a:t>
            </a:r>
            <a:endParaRPr kumimoji="0" lang="en-US" altLang="en-US" sz="1000" i="0" u="none" strike="noStrike" cap="none" normalizeH="0" baseline="0">
              <a:ln>
                <a:noFill/>
              </a:ln>
              <a:solidFill>
                <a:schemeClr val="tx1"/>
              </a:solidFill>
              <a:effectLst/>
              <a:latin typeface="Google Sans"/>
            </a:endParaRPr>
          </a:p>
          <a:p>
            <a:pPr marR="0" lvl="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Show these connections and labels clearly on the map:</a:t>
            </a:r>
            <a:endParaRPr kumimoji="0" lang="en-US" altLang="en-US" sz="1000" i="0" u="none" strike="noStrike" cap="none" normalizeH="0" baseline="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Cloud Connection (Top): Place the "Manufacturer/Cloud" icon at the top.</a:t>
            </a: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Flows: Data Inflow (Usage Logs) from the Duck, and Outflow (Firmware Updates/OTA) to the</a:t>
            </a:r>
            <a:r>
              <a:rPr lang="en-US" altLang="en-US" sz="1000">
                <a:latin typeface="Google Sans Text"/>
              </a:rPr>
              <a:t> </a:t>
            </a:r>
            <a:r>
              <a:rPr kumimoji="0" lang="en-US" altLang="en-US" sz="1000" i="0" u="none" strike="noStrike" cap="none" normalizeH="0" baseline="0">
                <a:ln>
                  <a:noFill/>
                </a:ln>
                <a:solidFill>
                  <a:schemeClr val="tx1"/>
                </a:solidFill>
                <a:effectLst/>
                <a:latin typeface="Google Sans Text"/>
              </a:rPr>
              <a:t>Duck.</a:t>
            </a: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Overarching Principles (Arches): Label the top of the system with "Trust &amp; Transparency"</a:t>
            </a: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Regulatory Influences (Side):</a:t>
            </a:r>
          </a:p>
          <a:p>
            <a:pPr eaLnBrk="0" fontAlgn="base" hangingPunct="0">
              <a:spcBef>
                <a:spcPct val="0"/>
              </a:spcBef>
              <a:spcAft>
                <a:spcPct val="0"/>
              </a:spcAft>
            </a:pPr>
            <a:r>
              <a:rPr kumimoji="0" lang="en-US" altLang="en-US" sz="1000" i="0" u="none" strike="noStrike" cap="none" normalizeH="0" baseline="0">
                <a:ln>
                  <a:noFill/>
                </a:ln>
                <a:solidFill>
                  <a:schemeClr val="tx1"/>
                </a:solidFill>
                <a:effectLst/>
                <a:latin typeface="Google Sans Text"/>
              </a:rPr>
              <a:t>Left: Include "Regulatory Bodies" influencing the Parent/Home zone, specifically citing "GDPR &amp; Safety Standards."</a:t>
            </a:r>
          </a:p>
          <a:p>
            <a:pPr eaLnBrk="0" fontAlgn="base" hangingPunct="0">
              <a:spcBef>
                <a:spcPct val="0"/>
              </a:spcBef>
              <a:spcAft>
                <a:spcPct val="0"/>
              </a:spcAft>
            </a:pPr>
            <a:r>
              <a:rPr kumimoji="0" lang="en-US" altLang="en-US" sz="1000" i="0" u="none" strike="noStrike" cap="none" normalizeH="0" baseline="0">
                <a:ln>
                  <a:noFill/>
                </a:ln>
                <a:solidFill>
                  <a:schemeClr val="tx1"/>
                </a:solidFill>
                <a:effectLst/>
                <a:latin typeface="Google Sans Text"/>
              </a:rPr>
              <a:t>Right: Include the "Educational System/Curriculum" influencing the Teacher/School zone, defining the duck’s “Learning Goals."</a:t>
            </a:r>
          </a:p>
          <a:p>
            <a:pPr marR="0" lvl="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4. Critical Points and Protocols</a:t>
            </a:r>
            <a:endParaRPr kumimoji="0" lang="en-US" altLang="en-US" sz="1000" i="0" u="none" strike="noStrike" cap="none" normalizeH="0" baseline="0">
              <a:ln>
                <a:noFill/>
              </a:ln>
              <a:solidFill>
                <a:schemeClr val="tx1"/>
              </a:solidFill>
              <a:effectLst/>
              <a:latin typeface="Google Sans"/>
            </a:endParaRPr>
          </a:p>
          <a:p>
            <a:pPr marR="0" lvl="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Make sure these specific, high-value labels are visible:</a:t>
            </a:r>
            <a:endParaRPr kumimoji="0" lang="en-US" altLang="en-US" sz="1000" i="0" u="none" strike="noStrike" cap="none" normalizeH="0" baseline="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Leverage Points (Top Edges): Include two boxes detailing the Social Trust and the Technical Improvement loops.</a:t>
            </a: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Tension Point: A connector between the Parent and the Duck, labeled "TENSION POINT" (regarding conflict between Privacy and Data Transparency).</a:t>
            </a: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Security/Safety: Include boxes for Safety Protocols (e.g., mic controls) near the Parent, and Ethical Constraint Safeguards near the IT Lead.</a:t>
            </a:r>
          </a:p>
          <a:p>
            <a:pPr marL="0" marR="0" lvl="0" indent="0" defTabSz="914400" rtl="0" eaLnBrk="0" fontAlgn="base" latinLnBrk="0" hangingPunct="0">
              <a:lnSpc>
                <a:spcPct val="100000"/>
              </a:lnSpc>
              <a:spcBef>
                <a:spcPct val="0"/>
              </a:spcBef>
              <a:spcAft>
                <a:spcPct val="0"/>
              </a:spcAft>
              <a:buClrTx/>
              <a:buSzTx/>
              <a:tabLst/>
            </a:pPr>
            <a:r>
              <a:rPr kumimoji="0" lang="en-US" altLang="en-US" sz="1000" i="0" u="none" strike="noStrike" cap="none" normalizeH="0" baseline="0">
                <a:ln>
                  <a:noFill/>
                </a:ln>
                <a:solidFill>
                  <a:schemeClr val="tx1"/>
                </a:solidFill>
                <a:effectLst/>
                <a:latin typeface="Google Sans Text"/>
              </a:rPr>
              <a:t>Teacher Interaction: The Teacher's link to the Duck should be labeled "Guardian Mode (Orchestration)."</a:t>
            </a:r>
          </a:p>
          <a:p>
            <a:pPr marR="0" lvl="0" defTabSz="914400" rtl="0" eaLnBrk="0" fontAlgn="base" latinLnBrk="0" hangingPunct="0">
              <a:lnSpc>
                <a:spcPct val="100000"/>
              </a:lnSpc>
              <a:spcBef>
                <a:spcPct val="0"/>
              </a:spcBef>
              <a:spcAft>
                <a:spcPct val="0"/>
              </a:spcAft>
              <a:buClrTx/>
              <a:buSzTx/>
              <a:tabLst/>
            </a:pPr>
            <a:endParaRPr kumimoji="0" lang="en-US" altLang="en-US" sz="100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335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iterate type="lt">
                                    <p:tmPct val="2000"/>
                                  </p:iterate>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80"/>
                            </p:stCondLst>
                            <p:childTnLst>
                              <p:par>
                                <p:cTn id="10" presetID="26" presetClass="entr" presetSubtype="0" fill="hold" nodeType="afterEffect">
                                  <p:stCondLst>
                                    <p:cond delay="0"/>
                                  </p:stCondLst>
                                  <p:iterate type="lt">
                                    <p:tmPct val="50000"/>
                                  </p:iterate>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80">
                                          <p:stCondLst>
                                            <p:cond delay="0"/>
                                          </p:stCondLst>
                                        </p:cTn>
                                        <p:tgtEl>
                                          <p:spTgt spid="10">
                                            <p:txEl>
                                              <p:pRg st="1" end="1"/>
                                            </p:txEl>
                                          </p:spTgt>
                                        </p:tgtEl>
                                      </p:cBhvr>
                                    </p:animEffect>
                                    <p:anim calcmode="lin" valueType="num">
                                      <p:cBhvr>
                                        <p:cTn id="13" dur="1822" tmFilter="0,0; 0.14,0.36; 0.43,0.73; 0.71,0.91; 1.0,1.0">
                                          <p:stCondLst>
                                            <p:cond delay="0"/>
                                          </p:stCondLst>
                                        </p:cTn>
                                        <p:tgtEl>
                                          <p:spTgt spid="10">
                                            <p:txEl>
                                              <p:pRg st="1" end="1"/>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
                                            <p:txEl>
                                              <p:pRg st="1" end="1"/>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
                                            <p:txEl>
                                              <p:pRg st="1" end="1"/>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
                                            <p:txEl>
                                              <p:pRg st="1" end="1"/>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
                                            <p:txEl>
                                              <p:pRg st="1" end="1"/>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10">
                                            <p:txEl>
                                              <p:pRg st="1" end="1"/>
                                            </p:txEl>
                                          </p:spTgt>
                                        </p:tgtEl>
                                      </p:cBhvr>
                                      <p:to x="100000" y="60000"/>
                                    </p:animScale>
                                    <p:animScale>
                                      <p:cBhvr>
                                        <p:cTn id="19" dur="166" decel="50000">
                                          <p:stCondLst>
                                            <p:cond delay="676"/>
                                          </p:stCondLst>
                                        </p:cTn>
                                        <p:tgtEl>
                                          <p:spTgt spid="10">
                                            <p:txEl>
                                              <p:pRg st="1" end="1"/>
                                            </p:txEl>
                                          </p:spTgt>
                                        </p:tgtEl>
                                      </p:cBhvr>
                                      <p:to x="100000" y="100000"/>
                                    </p:animScale>
                                    <p:animScale>
                                      <p:cBhvr>
                                        <p:cTn id="20" dur="26">
                                          <p:stCondLst>
                                            <p:cond delay="1312"/>
                                          </p:stCondLst>
                                        </p:cTn>
                                        <p:tgtEl>
                                          <p:spTgt spid="10">
                                            <p:txEl>
                                              <p:pRg st="1" end="1"/>
                                            </p:txEl>
                                          </p:spTgt>
                                        </p:tgtEl>
                                      </p:cBhvr>
                                      <p:to x="100000" y="80000"/>
                                    </p:animScale>
                                    <p:animScale>
                                      <p:cBhvr>
                                        <p:cTn id="21" dur="166" decel="50000">
                                          <p:stCondLst>
                                            <p:cond delay="1338"/>
                                          </p:stCondLst>
                                        </p:cTn>
                                        <p:tgtEl>
                                          <p:spTgt spid="10">
                                            <p:txEl>
                                              <p:pRg st="1" end="1"/>
                                            </p:txEl>
                                          </p:spTgt>
                                        </p:tgtEl>
                                      </p:cBhvr>
                                      <p:to x="100000" y="100000"/>
                                    </p:animScale>
                                    <p:animScale>
                                      <p:cBhvr>
                                        <p:cTn id="22" dur="26">
                                          <p:stCondLst>
                                            <p:cond delay="1642"/>
                                          </p:stCondLst>
                                        </p:cTn>
                                        <p:tgtEl>
                                          <p:spTgt spid="10">
                                            <p:txEl>
                                              <p:pRg st="1" end="1"/>
                                            </p:txEl>
                                          </p:spTgt>
                                        </p:tgtEl>
                                      </p:cBhvr>
                                      <p:to x="100000" y="90000"/>
                                    </p:animScale>
                                    <p:animScale>
                                      <p:cBhvr>
                                        <p:cTn id="23" dur="166" decel="50000">
                                          <p:stCondLst>
                                            <p:cond delay="1668"/>
                                          </p:stCondLst>
                                        </p:cTn>
                                        <p:tgtEl>
                                          <p:spTgt spid="10">
                                            <p:txEl>
                                              <p:pRg st="1" end="1"/>
                                            </p:txEl>
                                          </p:spTgt>
                                        </p:tgtEl>
                                      </p:cBhvr>
                                      <p:to x="100000" y="100000"/>
                                    </p:animScale>
                                    <p:animScale>
                                      <p:cBhvr>
                                        <p:cTn id="24" dur="26">
                                          <p:stCondLst>
                                            <p:cond delay="1808"/>
                                          </p:stCondLst>
                                        </p:cTn>
                                        <p:tgtEl>
                                          <p:spTgt spid="10">
                                            <p:txEl>
                                              <p:pRg st="1" end="1"/>
                                            </p:txEl>
                                          </p:spTgt>
                                        </p:tgtEl>
                                      </p:cBhvr>
                                      <p:to x="100000" y="95000"/>
                                    </p:animScale>
                                    <p:animScale>
                                      <p:cBhvr>
                                        <p:cTn id="25" dur="166" decel="50000">
                                          <p:stCondLst>
                                            <p:cond delay="1834"/>
                                          </p:stCondLst>
                                        </p:cTn>
                                        <p:tgtEl>
                                          <p:spTgt spid="10">
                                            <p:txEl>
                                              <p:pRg st="1" end="1"/>
                                            </p:txEl>
                                          </p:spTgt>
                                        </p:tgtEl>
                                      </p:cBhvr>
                                      <p:to x="100000" y="100000"/>
                                    </p:animScale>
                                  </p:childTnLst>
                                </p:cTn>
                              </p:par>
                            </p:childTnLst>
                          </p:cTn>
                        </p:par>
                        <p:par>
                          <p:cTn id="26" fill="hold">
                            <p:stCondLst>
                              <p:cond delay="5580"/>
                            </p:stCondLst>
                            <p:childTnLst>
                              <p:par>
                                <p:cTn id="27" presetID="2" presetClass="entr" presetSubtype="4" fill="hold" nodeType="afterEffect">
                                  <p:stCondLst>
                                    <p:cond delay="0"/>
                                  </p:stCondLst>
                                  <p:iterate type="lt">
                                    <p:tmPct val="500"/>
                                  </p:iterate>
                                  <p:childTnLst>
                                    <p:set>
                                      <p:cBhvr>
                                        <p:cTn id="28" dur="1" fill="hold">
                                          <p:stCondLst>
                                            <p:cond delay="0"/>
                                          </p:stCondLst>
                                        </p:cTn>
                                        <p:tgtEl>
                                          <p:spTgt spid="10">
                                            <p:txEl>
                                              <p:pRg st="2" end="2"/>
                                            </p:txEl>
                                          </p:spTgt>
                                        </p:tgtEl>
                                        <p:attrNameLst>
                                          <p:attrName>style.visibility</p:attrName>
                                        </p:attrNameLst>
                                      </p:cBhvr>
                                      <p:to>
                                        <p:strVal val="visible"/>
                                      </p:to>
                                    </p:set>
                                    <p:anim calcmode="lin" valueType="num">
                                      <p:cBhvr additive="base">
                                        <p:cTn id="2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par>
                          <p:cTn id="31" fill="hold">
                            <p:stCondLst>
                              <p:cond delay="6287"/>
                            </p:stCondLst>
                            <p:childTnLst>
                              <p:par>
                                <p:cTn id="32" presetID="2" presetClass="entr" presetSubtype="4" fill="hold" nodeType="afterEffect">
                                  <p:stCondLst>
                                    <p:cond delay="0"/>
                                  </p:stCondLst>
                                  <p:iterate type="lt">
                                    <p:tmPct val="500"/>
                                  </p:iterate>
                                  <p:childTnLst>
                                    <p:set>
                                      <p:cBhvr>
                                        <p:cTn id="33" dur="1" fill="hold">
                                          <p:stCondLst>
                                            <p:cond delay="0"/>
                                          </p:stCondLst>
                                        </p:cTn>
                                        <p:tgtEl>
                                          <p:spTgt spid="10">
                                            <p:txEl>
                                              <p:pRg st="3" end="3"/>
                                            </p:txEl>
                                          </p:spTgt>
                                        </p:tgtEl>
                                        <p:attrNameLst>
                                          <p:attrName>style.visibility</p:attrName>
                                        </p:attrNameLst>
                                      </p:cBhvr>
                                      <p:to>
                                        <p:strVal val="visible"/>
                                      </p:to>
                                    </p:set>
                                    <p:anim calcmode="lin" valueType="num">
                                      <p:cBhvr additive="base">
                                        <p:cTn id="34"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par>
                          <p:cTn id="36" fill="hold">
                            <p:stCondLst>
                              <p:cond delay="6847"/>
                            </p:stCondLst>
                            <p:childTnLst>
                              <p:par>
                                <p:cTn id="37" presetID="2" presetClass="entr" presetSubtype="4" fill="hold" nodeType="afterEffect">
                                  <p:stCondLst>
                                    <p:cond delay="0"/>
                                  </p:stCondLst>
                                  <p:iterate type="lt">
                                    <p:tmPct val="500"/>
                                  </p:iterate>
                                  <p:childTnLst>
                                    <p:set>
                                      <p:cBhvr>
                                        <p:cTn id="38" dur="1" fill="hold">
                                          <p:stCondLst>
                                            <p:cond delay="0"/>
                                          </p:stCondLst>
                                        </p:cTn>
                                        <p:tgtEl>
                                          <p:spTgt spid="10">
                                            <p:txEl>
                                              <p:pRg st="4" end="4"/>
                                            </p:txEl>
                                          </p:spTgt>
                                        </p:tgtEl>
                                        <p:attrNameLst>
                                          <p:attrName>style.visibility</p:attrName>
                                        </p:attrNameLst>
                                      </p:cBhvr>
                                      <p:to>
                                        <p:strVal val="visible"/>
                                      </p:to>
                                    </p:set>
                                    <p:anim calcmode="lin" valueType="num">
                                      <p:cBhvr additive="base">
                                        <p:cTn id="3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par>
                          <p:cTn id="41" fill="hold">
                            <p:stCondLst>
                              <p:cond delay="7715"/>
                            </p:stCondLst>
                            <p:childTnLst>
                              <p:par>
                                <p:cTn id="42" presetID="2" presetClass="entr" presetSubtype="4" fill="hold" nodeType="afterEffect">
                                  <p:stCondLst>
                                    <p:cond delay="0"/>
                                  </p:stCondLst>
                                  <p:iterate type="lt">
                                    <p:tmPct val="500"/>
                                  </p:iterate>
                                  <p:childTnLst>
                                    <p:set>
                                      <p:cBhvr>
                                        <p:cTn id="43" dur="1" fill="hold">
                                          <p:stCondLst>
                                            <p:cond delay="0"/>
                                          </p:stCondLst>
                                        </p:cTn>
                                        <p:tgtEl>
                                          <p:spTgt spid="10">
                                            <p:txEl>
                                              <p:pRg st="5" end="5"/>
                                            </p:txEl>
                                          </p:spTgt>
                                        </p:tgtEl>
                                        <p:attrNameLst>
                                          <p:attrName>style.visibility</p:attrName>
                                        </p:attrNameLst>
                                      </p:cBhvr>
                                      <p:to>
                                        <p:strVal val="visible"/>
                                      </p:to>
                                    </p:set>
                                    <p:anim calcmode="lin" valueType="num">
                                      <p:cBhvr additive="base">
                                        <p:cTn id="44"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par>
                          <p:cTn id="46" fill="hold">
                            <p:stCondLst>
                              <p:cond delay="8382"/>
                            </p:stCondLst>
                            <p:childTnLst>
                              <p:par>
                                <p:cTn id="47" presetID="2" presetClass="entr" presetSubtype="4" fill="hold" nodeType="afterEffect">
                                  <p:stCondLst>
                                    <p:cond delay="0"/>
                                  </p:stCondLst>
                                  <p:iterate type="lt">
                                    <p:tmPct val="500"/>
                                  </p:iterate>
                                  <p:childTnLst>
                                    <p:set>
                                      <p:cBhvr>
                                        <p:cTn id="48" dur="1" fill="hold">
                                          <p:stCondLst>
                                            <p:cond delay="0"/>
                                          </p:stCondLst>
                                        </p:cTn>
                                        <p:tgtEl>
                                          <p:spTgt spid="10">
                                            <p:txEl>
                                              <p:pRg st="6" end="6"/>
                                            </p:txEl>
                                          </p:spTgt>
                                        </p:tgtEl>
                                        <p:attrNameLst>
                                          <p:attrName>style.visibility</p:attrName>
                                        </p:attrNameLst>
                                      </p:cBhvr>
                                      <p:to>
                                        <p:strVal val="visible"/>
                                      </p:to>
                                    </p:set>
                                    <p:anim calcmode="lin" valueType="num">
                                      <p:cBhvr additive="base">
                                        <p:cTn id="49"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par>
                          <p:cTn id="51" fill="hold">
                            <p:stCondLst>
                              <p:cond delay="8950"/>
                            </p:stCondLst>
                            <p:childTnLst>
                              <p:par>
                                <p:cTn id="52" presetID="2" presetClass="entr" presetSubtype="4" fill="hold" nodeType="afterEffect">
                                  <p:stCondLst>
                                    <p:cond delay="0"/>
                                  </p:stCondLst>
                                  <p:iterate type="lt">
                                    <p:tmPct val="500"/>
                                  </p:iterate>
                                  <p:childTnLst>
                                    <p:set>
                                      <p:cBhvr>
                                        <p:cTn id="53" dur="1" fill="hold">
                                          <p:stCondLst>
                                            <p:cond delay="0"/>
                                          </p:stCondLst>
                                        </p:cTn>
                                        <p:tgtEl>
                                          <p:spTgt spid="10">
                                            <p:txEl>
                                              <p:pRg st="7" end="7"/>
                                            </p:txEl>
                                          </p:spTgt>
                                        </p:tgtEl>
                                        <p:attrNameLst>
                                          <p:attrName>style.visibility</p:attrName>
                                        </p:attrNameLst>
                                      </p:cBhvr>
                                      <p:to>
                                        <p:strVal val="visible"/>
                                      </p:to>
                                    </p:set>
                                    <p:anim calcmode="lin" valueType="num">
                                      <p:cBhvr additive="base">
                                        <p:cTn id="54"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par>
                          <p:cTn id="56" fill="hold">
                            <p:stCondLst>
                              <p:cond delay="9740"/>
                            </p:stCondLst>
                            <p:childTnLst>
                              <p:par>
                                <p:cTn id="57" presetID="2" presetClass="entr" presetSubtype="4" fill="hold" nodeType="afterEffect">
                                  <p:stCondLst>
                                    <p:cond delay="0"/>
                                  </p:stCondLst>
                                  <p:iterate type="lt">
                                    <p:tmPct val="500"/>
                                  </p:iterate>
                                  <p:childTnLst>
                                    <p:set>
                                      <p:cBhvr>
                                        <p:cTn id="58" dur="1" fill="hold">
                                          <p:stCondLst>
                                            <p:cond delay="0"/>
                                          </p:stCondLst>
                                        </p:cTn>
                                        <p:tgtEl>
                                          <p:spTgt spid="10">
                                            <p:txEl>
                                              <p:pRg st="8" end="8"/>
                                            </p:txEl>
                                          </p:spTgt>
                                        </p:tgtEl>
                                        <p:attrNameLst>
                                          <p:attrName>style.visibility</p:attrName>
                                        </p:attrNameLst>
                                      </p:cBhvr>
                                      <p:to>
                                        <p:strVal val="visible"/>
                                      </p:to>
                                    </p:set>
                                    <p:anim calcmode="lin" valueType="num">
                                      <p:cBhvr additive="base">
                                        <p:cTn id="59"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par>
                          <p:cTn id="61" fill="hold">
                            <p:stCondLst>
                              <p:cond delay="10310"/>
                            </p:stCondLst>
                            <p:childTnLst>
                              <p:par>
                                <p:cTn id="62" presetID="2" presetClass="entr" presetSubtype="4" fill="hold" nodeType="afterEffect">
                                  <p:stCondLst>
                                    <p:cond delay="0"/>
                                  </p:stCondLst>
                                  <p:iterate type="lt">
                                    <p:tmPct val="500"/>
                                  </p:iterate>
                                  <p:childTnLst>
                                    <p:set>
                                      <p:cBhvr>
                                        <p:cTn id="63" dur="1" fill="hold">
                                          <p:stCondLst>
                                            <p:cond delay="0"/>
                                          </p:stCondLst>
                                        </p:cTn>
                                        <p:tgtEl>
                                          <p:spTgt spid="10">
                                            <p:txEl>
                                              <p:pRg st="9" end="9"/>
                                            </p:txEl>
                                          </p:spTgt>
                                        </p:tgtEl>
                                        <p:attrNameLst>
                                          <p:attrName>style.visibility</p:attrName>
                                        </p:attrNameLst>
                                      </p:cBhvr>
                                      <p:to>
                                        <p:strVal val="visible"/>
                                      </p:to>
                                    </p:set>
                                    <p:anim calcmode="lin" valueType="num">
                                      <p:cBhvr additive="base">
                                        <p:cTn id="64"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par>
                          <p:cTn id="66" fill="hold">
                            <p:stCondLst>
                              <p:cond delay="10877"/>
                            </p:stCondLst>
                            <p:childTnLst>
                              <p:par>
                                <p:cTn id="67" presetID="2" presetClass="entr" presetSubtype="4" fill="hold" nodeType="afterEffect">
                                  <p:stCondLst>
                                    <p:cond delay="0"/>
                                  </p:stCondLst>
                                  <p:iterate type="lt">
                                    <p:tmPct val="500"/>
                                  </p:iterate>
                                  <p:childTnLst>
                                    <p:set>
                                      <p:cBhvr>
                                        <p:cTn id="68" dur="1" fill="hold">
                                          <p:stCondLst>
                                            <p:cond delay="0"/>
                                          </p:stCondLst>
                                        </p:cTn>
                                        <p:tgtEl>
                                          <p:spTgt spid="10">
                                            <p:txEl>
                                              <p:pRg st="10" end="10"/>
                                            </p:txEl>
                                          </p:spTgt>
                                        </p:tgtEl>
                                        <p:attrNameLst>
                                          <p:attrName>style.visibility</p:attrName>
                                        </p:attrNameLst>
                                      </p:cBhvr>
                                      <p:to>
                                        <p:strVal val="visible"/>
                                      </p:to>
                                    </p:set>
                                    <p:anim calcmode="lin" valueType="num">
                                      <p:cBhvr additive="base">
                                        <p:cTn id="69"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0">
                                            <p:txEl>
                                              <p:pRg st="10" end="10"/>
                                            </p:txEl>
                                          </p:spTgt>
                                        </p:tgtEl>
                                        <p:attrNameLst>
                                          <p:attrName>ppt_y</p:attrName>
                                        </p:attrNameLst>
                                      </p:cBhvr>
                                      <p:tavLst>
                                        <p:tav tm="0">
                                          <p:val>
                                            <p:strVal val="1+#ppt_h/2"/>
                                          </p:val>
                                        </p:tav>
                                        <p:tav tm="100000">
                                          <p:val>
                                            <p:strVal val="#ppt_y"/>
                                          </p:val>
                                        </p:tav>
                                      </p:tavLst>
                                    </p:anim>
                                  </p:childTnLst>
                                </p:cTn>
                              </p:par>
                            </p:childTnLst>
                          </p:cTn>
                        </p:par>
                        <p:par>
                          <p:cTn id="71" fill="hold">
                            <p:stCondLst>
                              <p:cond delay="11440"/>
                            </p:stCondLst>
                            <p:childTnLst>
                              <p:par>
                                <p:cTn id="72" presetID="2" presetClass="entr" presetSubtype="4" fill="hold" nodeType="afterEffect">
                                  <p:stCondLst>
                                    <p:cond delay="0"/>
                                  </p:stCondLst>
                                  <p:iterate type="lt">
                                    <p:tmPct val="500"/>
                                  </p:iterate>
                                  <p:childTnLst>
                                    <p:set>
                                      <p:cBhvr>
                                        <p:cTn id="73" dur="1" fill="hold">
                                          <p:stCondLst>
                                            <p:cond delay="0"/>
                                          </p:stCondLst>
                                        </p:cTn>
                                        <p:tgtEl>
                                          <p:spTgt spid="10">
                                            <p:txEl>
                                              <p:pRg st="11" end="11"/>
                                            </p:txEl>
                                          </p:spTgt>
                                        </p:tgtEl>
                                        <p:attrNameLst>
                                          <p:attrName>style.visibility</p:attrName>
                                        </p:attrNameLst>
                                      </p:cBhvr>
                                      <p:to>
                                        <p:strVal val="visible"/>
                                      </p:to>
                                    </p:set>
                                    <p:anim calcmode="lin" valueType="num">
                                      <p:cBhvr additive="base">
                                        <p:cTn id="7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0">
                                            <p:txEl>
                                              <p:pRg st="11" end="11"/>
                                            </p:txEl>
                                          </p:spTgt>
                                        </p:tgtEl>
                                        <p:attrNameLst>
                                          <p:attrName>ppt_y</p:attrName>
                                        </p:attrNameLst>
                                      </p:cBhvr>
                                      <p:tavLst>
                                        <p:tav tm="0">
                                          <p:val>
                                            <p:strVal val="1+#ppt_h/2"/>
                                          </p:val>
                                        </p:tav>
                                        <p:tav tm="100000">
                                          <p:val>
                                            <p:strVal val="#ppt_y"/>
                                          </p:val>
                                        </p:tav>
                                      </p:tavLst>
                                    </p:anim>
                                  </p:childTnLst>
                                </p:cTn>
                              </p:par>
                            </p:childTnLst>
                          </p:cTn>
                        </p:par>
                        <p:par>
                          <p:cTn id="76" fill="hold">
                            <p:stCondLst>
                              <p:cond delay="12112"/>
                            </p:stCondLst>
                            <p:childTnLst>
                              <p:par>
                                <p:cTn id="77" presetID="2" presetClass="entr" presetSubtype="4" fill="hold" nodeType="afterEffect">
                                  <p:stCondLst>
                                    <p:cond delay="0"/>
                                  </p:stCondLst>
                                  <p:iterate type="lt">
                                    <p:tmPct val="500"/>
                                  </p:iterate>
                                  <p:childTnLst>
                                    <p:set>
                                      <p:cBhvr>
                                        <p:cTn id="78" dur="1" fill="hold">
                                          <p:stCondLst>
                                            <p:cond delay="0"/>
                                          </p:stCondLst>
                                        </p:cTn>
                                        <p:tgtEl>
                                          <p:spTgt spid="10">
                                            <p:txEl>
                                              <p:pRg st="12" end="12"/>
                                            </p:txEl>
                                          </p:spTgt>
                                        </p:tgtEl>
                                        <p:attrNameLst>
                                          <p:attrName>style.visibility</p:attrName>
                                        </p:attrNameLst>
                                      </p:cBhvr>
                                      <p:to>
                                        <p:strVal val="visible"/>
                                      </p:to>
                                    </p:set>
                                    <p:anim calcmode="lin" valueType="num">
                                      <p:cBhvr additive="base">
                                        <p:cTn id="79"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0">
                                            <p:txEl>
                                              <p:pRg st="12" end="12"/>
                                            </p:txEl>
                                          </p:spTgt>
                                        </p:tgtEl>
                                        <p:attrNameLst>
                                          <p:attrName>ppt_y</p:attrName>
                                        </p:attrNameLst>
                                      </p:cBhvr>
                                      <p:tavLst>
                                        <p:tav tm="0">
                                          <p:val>
                                            <p:strVal val="1+#ppt_h/2"/>
                                          </p:val>
                                        </p:tav>
                                        <p:tav tm="100000">
                                          <p:val>
                                            <p:strVal val="#ppt_y"/>
                                          </p:val>
                                        </p:tav>
                                      </p:tavLst>
                                    </p:anim>
                                  </p:childTnLst>
                                </p:cTn>
                              </p:par>
                            </p:childTnLst>
                          </p:cTn>
                        </p:par>
                        <p:par>
                          <p:cTn id="81" fill="hold">
                            <p:stCondLst>
                              <p:cond delay="12900"/>
                            </p:stCondLst>
                            <p:childTnLst>
                              <p:par>
                                <p:cTn id="82" presetID="2" presetClass="entr" presetSubtype="4" fill="hold" nodeType="afterEffect">
                                  <p:stCondLst>
                                    <p:cond delay="0"/>
                                  </p:stCondLst>
                                  <p:iterate type="lt">
                                    <p:tmPct val="500"/>
                                  </p:iterate>
                                  <p:childTnLst>
                                    <p:set>
                                      <p:cBhvr>
                                        <p:cTn id="83" dur="1" fill="hold">
                                          <p:stCondLst>
                                            <p:cond delay="0"/>
                                          </p:stCondLst>
                                        </p:cTn>
                                        <p:tgtEl>
                                          <p:spTgt spid="10">
                                            <p:txEl>
                                              <p:pRg st="13" end="13"/>
                                            </p:txEl>
                                          </p:spTgt>
                                        </p:tgtEl>
                                        <p:attrNameLst>
                                          <p:attrName>style.visibility</p:attrName>
                                        </p:attrNameLst>
                                      </p:cBhvr>
                                      <p:to>
                                        <p:strVal val="visible"/>
                                      </p:to>
                                    </p:set>
                                    <p:anim calcmode="lin" valueType="num">
                                      <p:cBhvr additive="base">
                                        <p:cTn id="84"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10">
                                            <p:txEl>
                                              <p:pRg st="13" end="13"/>
                                            </p:txEl>
                                          </p:spTgt>
                                        </p:tgtEl>
                                        <p:attrNameLst>
                                          <p:attrName>ppt_y</p:attrName>
                                        </p:attrNameLst>
                                      </p:cBhvr>
                                      <p:tavLst>
                                        <p:tav tm="0">
                                          <p:val>
                                            <p:strVal val="1+#ppt_h/2"/>
                                          </p:val>
                                        </p:tav>
                                        <p:tav tm="100000">
                                          <p:val>
                                            <p:strVal val="#ppt_y"/>
                                          </p:val>
                                        </p:tav>
                                      </p:tavLst>
                                    </p:anim>
                                  </p:childTnLst>
                                </p:cTn>
                              </p:par>
                            </p:childTnLst>
                          </p:cTn>
                        </p:par>
                        <p:par>
                          <p:cTn id="86" fill="hold">
                            <p:stCondLst>
                              <p:cond delay="13725"/>
                            </p:stCondLst>
                            <p:childTnLst>
                              <p:par>
                                <p:cTn id="87" presetID="2" presetClass="entr" presetSubtype="4" fill="hold" nodeType="afterEffect">
                                  <p:stCondLst>
                                    <p:cond delay="0"/>
                                  </p:stCondLst>
                                  <p:iterate type="lt">
                                    <p:tmPct val="500"/>
                                  </p:iterate>
                                  <p:childTnLst>
                                    <p:set>
                                      <p:cBhvr>
                                        <p:cTn id="88" dur="1" fill="hold">
                                          <p:stCondLst>
                                            <p:cond delay="0"/>
                                          </p:stCondLst>
                                        </p:cTn>
                                        <p:tgtEl>
                                          <p:spTgt spid="10">
                                            <p:txEl>
                                              <p:pRg st="14" end="14"/>
                                            </p:txEl>
                                          </p:spTgt>
                                        </p:tgtEl>
                                        <p:attrNameLst>
                                          <p:attrName>style.visibility</p:attrName>
                                        </p:attrNameLst>
                                      </p:cBhvr>
                                      <p:to>
                                        <p:strVal val="visible"/>
                                      </p:to>
                                    </p:set>
                                    <p:anim calcmode="lin" valueType="num">
                                      <p:cBhvr additive="base">
                                        <p:cTn id="89"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10">
                                            <p:txEl>
                                              <p:pRg st="14" end="14"/>
                                            </p:txEl>
                                          </p:spTgt>
                                        </p:tgtEl>
                                        <p:attrNameLst>
                                          <p:attrName>ppt_y</p:attrName>
                                        </p:attrNameLst>
                                      </p:cBhvr>
                                      <p:tavLst>
                                        <p:tav tm="0">
                                          <p:val>
                                            <p:strVal val="1+#ppt_h/2"/>
                                          </p:val>
                                        </p:tav>
                                        <p:tav tm="100000">
                                          <p:val>
                                            <p:strVal val="#ppt_y"/>
                                          </p:val>
                                        </p:tav>
                                      </p:tavLst>
                                    </p:anim>
                                  </p:childTnLst>
                                </p:cTn>
                              </p:par>
                            </p:childTnLst>
                          </p:cTn>
                        </p:par>
                        <p:par>
                          <p:cTn id="91" fill="hold">
                            <p:stCondLst>
                              <p:cond delay="14297"/>
                            </p:stCondLst>
                            <p:childTnLst>
                              <p:par>
                                <p:cTn id="92" presetID="2" presetClass="entr" presetSubtype="4" fill="hold" nodeType="afterEffect">
                                  <p:stCondLst>
                                    <p:cond delay="0"/>
                                  </p:stCondLst>
                                  <p:iterate type="lt">
                                    <p:tmPct val="500"/>
                                  </p:iterate>
                                  <p:childTnLst>
                                    <p:set>
                                      <p:cBhvr>
                                        <p:cTn id="93" dur="1" fill="hold">
                                          <p:stCondLst>
                                            <p:cond delay="0"/>
                                          </p:stCondLst>
                                        </p:cTn>
                                        <p:tgtEl>
                                          <p:spTgt spid="10">
                                            <p:txEl>
                                              <p:pRg st="15" end="15"/>
                                            </p:txEl>
                                          </p:spTgt>
                                        </p:tgtEl>
                                        <p:attrNameLst>
                                          <p:attrName>style.visibility</p:attrName>
                                        </p:attrNameLst>
                                      </p:cBhvr>
                                      <p:to>
                                        <p:strVal val="visible"/>
                                      </p:to>
                                    </p:set>
                                    <p:anim calcmode="lin" valueType="num">
                                      <p:cBhvr additive="base">
                                        <p:cTn id="94"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10">
                                            <p:txEl>
                                              <p:pRg st="15" end="15"/>
                                            </p:txEl>
                                          </p:spTgt>
                                        </p:tgtEl>
                                        <p:attrNameLst>
                                          <p:attrName>ppt_y</p:attrName>
                                        </p:attrNameLst>
                                      </p:cBhvr>
                                      <p:tavLst>
                                        <p:tav tm="0">
                                          <p:val>
                                            <p:strVal val="1+#ppt_h/2"/>
                                          </p:val>
                                        </p:tav>
                                        <p:tav tm="100000">
                                          <p:val>
                                            <p:strVal val="#ppt_y"/>
                                          </p:val>
                                        </p:tav>
                                      </p:tavLst>
                                    </p:anim>
                                  </p:childTnLst>
                                </p:cTn>
                              </p:par>
                            </p:childTnLst>
                          </p:cTn>
                        </p:par>
                        <p:par>
                          <p:cTn id="96" fill="hold">
                            <p:stCondLst>
                              <p:cond delay="14907"/>
                            </p:stCondLst>
                            <p:childTnLst>
                              <p:par>
                                <p:cTn id="97" presetID="2" presetClass="entr" presetSubtype="4" fill="hold" nodeType="afterEffect">
                                  <p:stCondLst>
                                    <p:cond delay="0"/>
                                  </p:stCondLst>
                                  <p:iterate type="lt">
                                    <p:tmPct val="500"/>
                                  </p:iterate>
                                  <p:childTnLst>
                                    <p:set>
                                      <p:cBhvr>
                                        <p:cTn id="98" dur="1" fill="hold">
                                          <p:stCondLst>
                                            <p:cond delay="0"/>
                                          </p:stCondLst>
                                        </p:cTn>
                                        <p:tgtEl>
                                          <p:spTgt spid="10">
                                            <p:txEl>
                                              <p:pRg st="16" end="16"/>
                                            </p:txEl>
                                          </p:spTgt>
                                        </p:tgtEl>
                                        <p:attrNameLst>
                                          <p:attrName>style.visibility</p:attrName>
                                        </p:attrNameLst>
                                      </p:cBhvr>
                                      <p:to>
                                        <p:strVal val="visible"/>
                                      </p:to>
                                    </p:set>
                                    <p:anim calcmode="lin" valueType="num">
                                      <p:cBhvr additive="base">
                                        <p:cTn id="99"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10">
                                            <p:txEl>
                                              <p:pRg st="16" end="16"/>
                                            </p:txEl>
                                          </p:spTgt>
                                        </p:tgtEl>
                                        <p:attrNameLst>
                                          <p:attrName>ppt_y</p:attrName>
                                        </p:attrNameLst>
                                      </p:cBhvr>
                                      <p:tavLst>
                                        <p:tav tm="0">
                                          <p:val>
                                            <p:strVal val="1+#ppt_h/2"/>
                                          </p:val>
                                        </p:tav>
                                        <p:tav tm="100000">
                                          <p:val>
                                            <p:strVal val="#ppt_y"/>
                                          </p:val>
                                        </p:tav>
                                      </p:tavLst>
                                    </p:anim>
                                  </p:childTnLst>
                                </p:cTn>
                              </p:par>
                            </p:childTnLst>
                          </p:cTn>
                        </p:par>
                        <p:par>
                          <p:cTn id="101" fill="hold">
                            <p:stCondLst>
                              <p:cond delay="15560"/>
                            </p:stCondLst>
                            <p:childTnLst>
                              <p:par>
                                <p:cTn id="102" presetID="2" presetClass="entr" presetSubtype="4" fill="hold" nodeType="afterEffect">
                                  <p:stCondLst>
                                    <p:cond delay="0"/>
                                  </p:stCondLst>
                                  <p:iterate type="lt">
                                    <p:tmPct val="500"/>
                                  </p:iterate>
                                  <p:childTnLst>
                                    <p:set>
                                      <p:cBhvr>
                                        <p:cTn id="103" dur="1" fill="hold">
                                          <p:stCondLst>
                                            <p:cond delay="0"/>
                                          </p:stCondLst>
                                        </p:cTn>
                                        <p:tgtEl>
                                          <p:spTgt spid="10">
                                            <p:txEl>
                                              <p:pRg st="17" end="17"/>
                                            </p:txEl>
                                          </p:spTgt>
                                        </p:tgtEl>
                                        <p:attrNameLst>
                                          <p:attrName>style.visibility</p:attrName>
                                        </p:attrNameLst>
                                      </p:cBhvr>
                                      <p:to>
                                        <p:strVal val="visible"/>
                                      </p:to>
                                    </p:set>
                                    <p:anim calcmode="lin" valueType="num">
                                      <p:cBhvr additive="base">
                                        <p:cTn id="104" dur="500" fill="hold"/>
                                        <p:tgtEl>
                                          <p:spTgt spid="10">
                                            <p:txEl>
                                              <p:pRg st="17" end="17"/>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10">
                                            <p:txEl>
                                              <p:pRg st="17" end="17"/>
                                            </p:txEl>
                                          </p:spTgt>
                                        </p:tgtEl>
                                        <p:attrNameLst>
                                          <p:attrName>ppt_y</p:attrName>
                                        </p:attrNameLst>
                                      </p:cBhvr>
                                      <p:tavLst>
                                        <p:tav tm="0">
                                          <p:val>
                                            <p:strVal val="1+#ppt_h/2"/>
                                          </p:val>
                                        </p:tav>
                                        <p:tav tm="100000">
                                          <p:val>
                                            <p:strVal val="#ppt_y"/>
                                          </p:val>
                                        </p:tav>
                                      </p:tavLst>
                                    </p:anim>
                                  </p:childTnLst>
                                </p:cTn>
                              </p:par>
                            </p:childTnLst>
                          </p:cTn>
                        </p:par>
                        <p:par>
                          <p:cTn id="106" fill="hold">
                            <p:stCondLst>
                              <p:cond delay="16257"/>
                            </p:stCondLst>
                            <p:childTnLst>
                              <p:par>
                                <p:cTn id="107" presetID="2" presetClass="entr" presetSubtype="4" fill="hold" nodeType="afterEffect">
                                  <p:stCondLst>
                                    <p:cond delay="0"/>
                                  </p:stCondLst>
                                  <p:iterate type="lt">
                                    <p:tmPct val="500"/>
                                  </p:iterate>
                                  <p:childTnLst>
                                    <p:set>
                                      <p:cBhvr>
                                        <p:cTn id="108" dur="1" fill="hold">
                                          <p:stCondLst>
                                            <p:cond delay="0"/>
                                          </p:stCondLst>
                                        </p:cTn>
                                        <p:tgtEl>
                                          <p:spTgt spid="10">
                                            <p:txEl>
                                              <p:pRg st="18" end="18"/>
                                            </p:txEl>
                                          </p:spTgt>
                                        </p:tgtEl>
                                        <p:attrNameLst>
                                          <p:attrName>style.visibility</p:attrName>
                                        </p:attrNameLst>
                                      </p:cBhvr>
                                      <p:to>
                                        <p:strVal val="visible"/>
                                      </p:to>
                                    </p:set>
                                    <p:anim calcmode="lin" valueType="num">
                                      <p:cBhvr additive="base">
                                        <p:cTn id="109"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10">
                                            <p:txEl>
                                              <p:pRg st="18" end="18"/>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16945"/>
                            </p:stCondLst>
                            <p:childTnLst>
                              <p:par>
                                <p:cTn id="112" presetID="2" presetClass="entr" presetSubtype="4" fill="hold" nodeType="afterEffect">
                                  <p:stCondLst>
                                    <p:cond delay="0"/>
                                  </p:stCondLst>
                                  <p:iterate type="lt">
                                    <p:tmPct val="500"/>
                                  </p:iterate>
                                  <p:childTnLst>
                                    <p:set>
                                      <p:cBhvr>
                                        <p:cTn id="113" dur="1" fill="hold">
                                          <p:stCondLst>
                                            <p:cond delay="0"/>
                                          </p:stCondLst>
                                        </p:cTn>
                                        <p:tgtEl>
                                          <p:spTgt spid="10">
                                            <p:txEl>
                                              <p:pRg st="19" end="19"/>
                                            </p:txEl>
                                          </p:spTgt>
                                        </p:tgtEl>
                                        <p:attrNameLst>
                                          <p:attrName>style.visibility</p:attrName>
                                        </p:attrNameLst>
                                      </p:cBhvr>
                                      <p:to>
                                        <p:strVal val="visible"/>
                                      </p:to>
                                    </p:set>
                                    <p:anim calcmode="lin" valueType="num">
                                      <p:cBhvr additive="base">
                                        <p:cTn id="114" dur="500" fill="hold"/>
                                        <p:tgtEl>
                                          <p:spTgt spid="10">
                                            <p:txEl>
                                              <p:pRg st="19" end="19"/>
                                            </p:txEl>
                                          </p:spTgt>
                                        </p:tgtEl>
                                        <p:attrNameLst>
                                          <p:attrName>ppt_x</p:attrName>
                                        </p:attrNameLst>
                                      </p:cBhvr>
                                      <p:tavLst>
                                        <p:tav tm="0">
                                          <p:val>
                                            <p:strVal val="#ppt_x"/>
                                          </p:val>
                                        </p:tav>
                                        <p:tav tm="100000">
                                          <p:val>
                                            <p:strVal val="#ppt_x"/>
                                          </p:val>
                                        </p:tav>
                                      </p:tavLst>
                                    </p:anim>
                                    <p:anim calcmode="lin" valueType="num">
                                      <p:cBhvr additive="base">
                                        <p:cTn id="115" dur="500" fill="hold"/>
                                        <p:tgtEl>
                                          <p:spTgt spid="10">
                                            <p:txEl>
                                              <p:pRg st="19" end="19"/>
                                            </p:txEl>
                                          </p:spTgt>
                                        </p:tgtEl>
                                        <p:attrNameLst>
                                          <p:attrName>ppt_y</p:attrName>
                                        </p:attrNameLst>
                                      </p:cBhvr>
                                      <p:tavLst>
                                        <p:tav tm="0">
                                          <p:val>
                                            <p:strVal val="1+#ppt_h/2"/>
                                          </p:val>
                                        </p:tav>
                                        <p:tav tm="100000">
                                          <p:val>
                                            <p:strVal val="#ppt_y"/>
                                          </p:val>
                                        </p:tav>
                                      </p:tavLst>
                                    </p:anim>
                                  </p:childTnLst>
                                </p:cTn>
                              </p:par>
                            </p:childTnLst>
                          </p:cTn>
                        </p:par>
                        <p:par>
                          <p:cTn id="116" fill="hold">
                            <p:stCondLst>
                              <p:cond delay="17510"/>
                            </p:stCondLst>
                            <p:childTnLst>
                              <p:par>
                                <p:cTn id="117" presetID="2" presetClass="entr" presetSubtype="4" fill="hold" nodeType="afterEffect">
                                  <p:stCondLst>
                                    <p:cond delay="0"/>
                                  </p:stCondLst>
                                  <p:iterate type="lt">
                                    <p:tmPct val="500"/>
                                  </p:iterate>
                                  <p:childTnLst>
                                    <p:set>
                                      <p:cBhvr>
                                        <p:cTn id="118" dur="1" fill="hold">
                                          <p:stCondLst>
                                            <p:cond delay="0"/>
                                          </p:stCondLst>
                                        </p:cTn>
                                        <p:tgtEl>
                                          <p:spTgt spid="10">
                                            <p:txEl>
                                              <p:pRg st="20" end="20"/>
                                            </p:txEl>
                                          </p:spTgt>
                                        </p:tgtEl>
                                        <p:attrNameLst>
                                          <p:attrName>style.visibility</p:attrName>
                                        </p:attrNameLst>
                                      </p:cBhvr>
                                      <p:to>
                                        <p:strVal val="visible"/>
                                      </p:to>
                                    </p:set>
                                    <p:anim calcmode="lin" valueType="num">
                                      <p:cBhvr additive="base">
                                        <p:cTn id="119"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10">
                                            <p:txEl>
                                              <p:pRg st="20" end="20"/>
                                            </p:txEl>
                                          </p:spTgt>
                                        </p:tgtEl>
                                        <p:attrNameLst>
                                          <p:attrName>ppt_y</p:attrName>
                                        </p:attrNameLst>
                                      </p:cBhvr>
                                      <p:tavLst>
                                        <p:tav tm="0">
                                          <p:val>
                                            <p:strVal val="1+#ppt_h/2"/>
                                          </p:val>
                                        </p:tav>
                                        <p:tav tm="100000">
                                          <p:val>
                                            <p:strVal val="#ppt_y"/>
                                          </p:val>
                                        </p:tav>
                                      </p:tavLst>
                                    </p:anim>
                                  </p:childTnLst>
                                </p:cTn>
                              </p:par>
                            </p:childTnLst>
                          </p:cTn>
                        </p:par>
                        <p:par>
                          <p:cTn id="121" fill="hold">
                            <p:stCondLst>
                              <p:cond delay="18260"/>
                            </p:stCondLst>
                            <p:childTnLst>
                              <p:par>
                                <p:cTn id="122" presetID="2" presetClass="entr" presetSubtype="4" fill="hold" nodeType="afterEffect">
                                  <p:stCondLst>
                                    <p:cond delay="0"/>
                                  </p:stCondLst>
                                  <p:iterate type="lt">
                                    <p:tmPct val="500"/>
                                  </p:iterate>
                                  <p:childTnLst>
                                    <p:set>
                                      <p:cBhvr>
                                        <p:cTn id="123" dur="1" fill="hold">
                                          <p:stCondLst>
                                            <p:cond delay="0"/>
                                          </p:stCondLst>
                                        </p:cTn>
                                        <p:tgtEl>
                                          <p:spTgt spid="10">
                                            <p:txEl>
                                              <p:pRg st="21" end="21"/>
                                            </p:txEl>
                                          </p:spTgt>
                                        </p:tgtEl>
                                        <p:attrNameLst>
                                          <p:attrName>style.visibility</p:attrName>
                                        </p:attrNameLst>
                                      </p:cBhvr>
                                      <p:to>
                                        <p:strVal val="visible"/>
                                      </p:to>
                                    </p:set>
                                    <p:anim calcmode="lin" valueType="num">
                                      <p:cBhvr additive="base">
                                        <p:cTn id="124" dur="500" fill="hold"/>
                                        <p:tgtEl>
                                          <p:spTgt spid="10">
                                            <p:txEl>
                                              <p:pRg st="21" end="21"/>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10">
                                            <p:txEl>
                                              <p:pRg st="21" end="21"/>
                                            </p:txEl>
                                          </p:spTgt>
                                        </p:tgtEl>
                                        <p:attrNameLst>
                                          <p:attrName>ppt_y</p:attrName>
                                        </p:attrNameLst>
                                      </p:cBhvr>
                                      <p:tavLst>
                                        <p:tav tm="0">
                                          <p:val>
                                            <p:strVal val="1+#ppt_h/2"/>
                                          </p:val>
                                        </p:tav>
                                        <p:tav tm="100000">
                                          <p:val>
                                            <p:strVal val="#ppt_y"/>
                                          </p:val>
                                        </p:tav>
                                      </p:tavLst>
                                    </p:anim>
                                  </p:childTnLst>
                                </p:cTn>
                              </p:par>
                            </p:childTnLst>
                          </p:cTn>
                        </p:par>
                        <p:par>
                          <p:cTn id="126" fill="hold">
                            <p:stCondLst>
                              <p:cond delay="19037"/>
                            </p:stCondLst>
                            <p:childTnLst>
                              <p:par>
                                <p:cTn id="127" presetID="2" presetClass="entr" presetSubtype="4" fill="hold" nodeType="afterEffect">
                                  <p:stCondLst>
                                    <p:cond delay="0"/>
                                  </p:stCondLst>
                                  <p:iterate type="lt">
                                    <p:tmPct val="500"/>
                                  </p:iterate>
                                  <p:childTnLst>
                                    <p:set>
                                      <p:cBhvr>
                                        <p:cTn id="128" dur="1" fill="hold">
                                          <p:stCondLst>
                                            <p:cond delay="0"/>
                                          </p:stCondLst>
                                        </p:cTn>
                                        <p:tgtEl>
                                          <p:spTgt spid="10">
                                            <p:txEl>
                                              <p:pRg st="22" end="22"/>
                                            </p:txEl>
                                          </p:spTgt>
                                        </p:tgtEl>
                                        <p:attrNameLst>
                                          <p:attrName>style.visibility</p:attrName>
                                        </p:attrNameLst>
                                      </p:cBhvr>
                                      <p:to>
                                        <p:strVal val="visible"/>
                                      </p:to>
                                    </p:set>
                                    <p:anim calcmode="lin" valueType="num">
                                      <p:cBhvr additive="base">
                                        <p:cTn id="129" dur="500" fill="hold"/>
                                        <p:tgtEl>
                                          <p:spTgt spid="10">
                                            <p:txEl>
                                              <p:pRg st="22" end="22"/>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10">
                                            <p:txEl>
                                              <p:pRg st="22" end="22"/>
                                            </p:txEl>
                                          </p:spTgt>
                                        </p:tgtEl>
                                        <p:attrNameLst>
                                          <p:attrName>ppt_y</p:attrName>
                                        </p:attrNameLst>
                                      </p:cBhvr>
                                      <p:tavLst>
                                        <p:tav tm="0">
                                          <p:val>
                                            <p:strVal val="1+#ppt_h/2"/>
                                          </p:val>
                                        </p:tav>
                                        <p:tav tm="100000">
                                          <p:val>
                                            <p:strVal val="#ppt_y"/>
                                          </p:val>
                                        </p:tav>
                                      </p:tavLst>
                                    </p:anim>
                                  </p:childTnLst>
                                </p:cTn>
                              </p:par>
                            </p:childTnLst>
                          </p:cTn>
                        </p:par>
                        <p:par>
                          <p:cTn id="131" fill="hold">
                            <p:stCondLst>
                              <p:cond delay="19605"/>
                            </p:stCondLst>
                            <p:childTnLst>
                              <p:par>
                                <p:cTn id="132" presetID="2" presetClass="entr" presetSubtype="4" fill="hold" nodeType="afterEffect">
                                  <p:stCondLst>
                                    <p:cond delay="0"/>
                                  </p:stCondLst>
                                  <p:iterate type="lt">
                                    <p:tmPct val="500"/>
                                  </p:iterate>
                                  <p:childTnLst>
                                    <p:set>
                                      <p:cBhvr>
                                        <p:cTn id="133" dur="1" fill="hold">
                                          <p:stCondLst>
                                            <p:cond delay="0"/>
                                          </p:stCondLst>
                                        </p:cTn>
                                        <p:tgtEl>
                                          <p:spTgt spid="10">
                                            <p:txEl>
                                              <p:pRg st="23" end="23"/>
                                            </p:txEl>
                                          </p:spTgt>
                                        </p:tgtEl>
                                        <p:attrNameLst>
                                          <p:attrName>style.visibility</p:attrName>
                                        </p:attrNameLst>
                                      </p:cBhvr>
                                      <p:to>
                                        <p:strVal val="visible"/>
                                      </p:to>
                                    </p:set>
                                    <p:anim calcmode="lin" valueType="num">
                                      <p:cBhvr additive="base">
                                        <p:cTn id="134" dur="500" fill="hold"/>
                                        <p:tgtEl>
                                          <p:spTgt spid="10">
                                            <p:txEl>
                                              <p:pRg st="23" end="23"/>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10">
                                            <p:txEl>
                                              <p:pRg st="23" end="23"/>
                                            </p:txEl>
                                          </p:spTgt>
                                        </p:tgtEl>
                                        <p:attrNameLst>
                                          <p:attrName>ppt_y</p:attrName>
                                        </p:attrNameLst>
                                      </p:cBhvr>
                                      <p:tavLst>
                                        <p:tav tm="0">
                                          <p:val>
                                            <p:strVal val="1+#ppt_h/2"/>
                                          </p:val>
                                        </p:tav>
                                        <p:tav tm="100000">
                                          <p:val>
                                            <p:strVal val="#ppt_y"/>
                                          </p:val>
                                        </p:tav>
                                      </p:tavLst>
                                    </p:anim>
                                  </p:childTnLst>
                                </p:cTn>
                              </p:par>
                            </p:childTnLst>
                          </p:cTn>
                        </p:par>
                        <p:par>
                          <p:cTn id="136" fill="hold">
                            <p:stCondLst>
                              <p:cond delay="20225"/>
                            </p:stCondLst>
                            <p:childTnLst>
                              <p:par>
                                <p:cTn id="137" presetID="2" presetClass="entr" presetSubtype="4" fill="hold" nodeType="afterEffect">
                                  <p:stCondLst>
                                    <p:cond delay="0"/>
                                  </p:stCondLst>
                                  <p:iterate type="lt">
                                    <p:tmPct val="500"/>
                                  </p:iterate>
                                  <p:childTnLst>
                                    <p:set>
                                      <p:cBhvr>
                                        <p:cTn id="138" dur="1" fill="hold">
                                          <p:stCondLst>
                                            <p:cond delay="0"/>
                                          </p:stCondLst>
                                        </p:cTn>
                                        <p:tgtEl>
                                          <p:spTgt spid="10">
                                            <p:txEl>
                                              <p:pRg st="24" end="24"/>
                                            </p:txEl>
                                          </p:spTgt>
                                        </p:tgtEl>
                                        <p:attrNameLst>
                                          <p:attrName>style.visibility</p:attrName>
                                        </p:attrNameLst>
                                      </p:cBhvr>
                                      <p:to>
                                        <p:strVal val="visible"/>
                                      </p:to>
                                    </p:set>
                                    <p:anim calcmode="lin" valueType="num">
                                      <p:cBhvr additive="base">
                                        <p:cTn id="139" dur="500" fill="hold"/>
                                        <p:tgtEl>
                                          <p:spTgt spid="10">
                                            <p:txEl>
                                              <p:pRg st="24" end="24"/>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10">
                                            <p:txEl>
                                              <p:pRg st="24" end="24"/>
                                            </p:txEl>
                                          </p:spTgt>
                                        </p:tgtEl>
                                        <p:attrNameLst>
                                          <p:attrName>ppt_y</p:attrName>
                                        </p:attrNameLst>
                                      </p:cBhvr>
                                      <p:tavLst>
                                        <p:tav tm="0">
                                          <p:val>
                                            <p:strVal val="1+#ppt_h/2"/>
                                          </p:val>
                                        </p:tav>
                                        <p:tav tm="100000">
                                          <p:val>
                                            <p:strVal val="#ppt_y"/>
                                          </p:val>
                                        </p:tav>
                                      </p:tavLst>
                                    </p:anim>
                                  </p:childTnLst>
                                </p:cTn>
                              </p:par>
                            </p:childTnLst>
                          </p:cTn>
                        </p:par>
                        <p:par>
                          <p:cTn id="141" fill="hold">
                            <p:stCondLst>
                              <p:cond delay="20960"/>
                            </p:stCondLst>
                            <p:childTnLst>
                              <p:par>
                                <p:cTn id="142" presetID="2" presetClass="entr" presetSubtype="4" fill="hold" nodeType="afterEffect">
                                  <p:stCondLst>
                                    <p:cond delay="0"/>
                                  </p:stCondLst>
                                  <p:iterate type="lt">
                                    <p:tmPct val="500"/>
                                  </p:iterate>
                                  <p:childTnLst>
                                    <p:set>
                                      <p:cBhvr>
                                        <p:cTn id="143" dur="1" fill="hold">
                                          <p:stCondLst>
                                            <p:cond delay="0"/>
                                          </p:stCondLst>
                                        </p:cTn>
                                        <p:tgtEl>
                                          <p:spTgt spid="10">
                                            <p:txEl>
                                              <p:pRg st="25" end="25"/>
                                            </p:txEl>
                                          </p:spTgt>
                                        </p:tgtEl>
                                        <p:attrNameLst>
                                          <p:attrName>style.visibility</p:attrName>
                                        </p:attrNameLst>
                                      </p:cBhvr>
                                      <p:to>
                                        <p:strVal val="visible"/>
                                      </p:to>
                                    </p:set>
                                    <p:anim calcmode="lin" valueType="num">
                                      <p:cBhvr additive="base">
                                        <p:cTn id="144" dur="500" fill="hold"/>
                                        <p:tgtEl>
                                          <p:spTgt spid="10">
                                            <p:txEl>
                                              <p:pRg st="25" end="25"/>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10">
                                            <p:txEl>
                                              <p:pRg st="25" end="25"/>
                                            </p:txEl>
                                          </p:spTgt>
                                        </p:tgtEl>
                                        <p:attrNameLst>
                                          <p:attrName>ppt_y</p:attrName>
                                        </p:attrNameLst>
                                      </p:cBhvr>
                                      <p:tavLst>
                                        <p:tav tm="0">
                                          <p:val>
                                            <p:strVal val="1+#ppt_h/2"/>
                                          </p:val>
                                        </p:tav>
                                        <p:tav tm="100000">
                                          <p:val>
                                            <p:strVal val="#ppt_y"/>
                                          </p:val>
                                        </p:tav>
                                      </p:tavLst>
                                    </p:anim>
                                  </p:childTnLst>
                                </p:cTn>
                              </p:par>
                            </p:childTnLst>
                          </p:cTn>
                        </p:par>
                        <p:par>
                          <p:cTn id="146" fill="hold">
                            <p:stCondLst>
                              <p:cond delay="21767"/>
                            </p:stCondLst>
                            <p:childTnLst>
                              <p:par>
                                <p:cTn id="147" presetID="2" presetClass="entr" presetSubtype="4" fill="hold" nodeType="afterEffect">
                                  <p:stCondLst>
                                    <p:cond delay="0"/>
                                  </p:stCondLst>
                                  <p:iterate type="lt">
                                    <p:tmPct val="500"/>
                                  </p:iterate>
                                  <p:childTnLst>
                                    <p:set>
                                      <p:cBhvr>
                                        <p:cTn id="148" dur="1" fill="hold">
                                          <p:stCondLst>
                                            <p:cond delay="0"/>
                                          </p:stCondLst>
                                        </p:cTn>
                                        <p:tgtEl>
                                          <p:spTgt spid="10">
                                            <p:txEl>
                                              <p:pRg st="26" end="26"/>
                                            </p:txEl>
                                          </p:spTgt>
                                        </p:tgtEl>
                                        <p:attrNameLst>
                                          <p:attrName>style.visibility</p:attrName>
                                        </p:attrNameLst>
                                      </p:cBhvr>
                                      <p:to>
                                        <p:strVal val="visible"/>
                                      </p:to>
                                    </p:set>
                                    <p:anim calcmode="lin" valueType="num">
                                      <p:cBhvr additive="base">
                                        <p:cTn id="149" dur="500" fill="hold"/>
                                        <p:tgtEl>
                                          <p:spTgt spid="10">
                                            <p:txEl>
                                              <p:pRg st="26" end="26"/>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10">
                                            <p:txEl>
                                              <p:pRg st="26" end="26"/>
                                            </p:txEl>
                                          </p:spTgt>
                                        </p:tgtEl>
                                        <p:attrNameLst>
                                          <p:attrName>ppt_y</p:attrName>
                                        </p:attrNameLst>
                                      </p:cBhvr>
                                      <p:tavLst>
                                        <p:tav tm="0">
                                          <p:val>
                                            <p:strVal val="1+#ppt_h/2"/>
                                          </p:val>
                                        </p:tav>
                                        <p:tav tm="100000">
                                          <p:val>
                                            <p:strVal val="#ppt_y"/>
                                          </p:val>
                                        </p:tav>
                                      </p:tavLst>
                                    </p:anim>
                                  </p:childTnLst>
                                </p:cTn>
                              </p:par>
                            </p:childTnLst>
                          </p:cTn>
                        </p:par>
                        <p:par>
                          <p:cTn id="151" fill="hold">
                            <p:stCondLst>
                              <p:cond delay="22570"/>
                            </p:stCondLst>
                            <p:childTnLst>
                              <p:par>
                                <p:cTn id="152" presetID="2" presetClass="entr" presetSubtype="4" fill="hold" nodeType="afterEffect">
                                  <p:stCondLst>
                                    <p:cond delay="0"/>
                                  </p:stCondLst>
                                  <p:iterate type="lt">
                                    <p:tmPct val="500"/>
                                  </p:iterate>
                                  <p:childTnLst>
                                    <p:set>
                                      <p:cBhvr>
                                        <p:cTn id="153" dur="1" fill="hold">
                                          <p:stCondLst>
                                            <p:cond delay="0"/>
                                          </p:stCondLst>
                                        </p:cTn>
                                        <p:tgtEl>
                                          <p:spTgt spid="10">
                                            <p:txEl>
                                              <p:pRg st="27" end="27"/>
                                            </p:txEl>
                                          </p:spTgt>
                                        </p:tgtEl>
                                        <p:attrNameLst>
                                          <p:attrName>style.visibility</p:attrName>
                                        </p:attrNameLst>
                                      </p:cBhvr>
                                      <p:to>
                                        <p:strVal val="visible"/>
                                      </p:to>
                                    </p:set>
                                    <p:anim calcmode="lin" valueType="num">
                                      <p:cBhvr additive="base">
                                        <p:cTn id="154" dur="500" fill="hold"/>
                                        <p:tgtEl>
                                          <p:spTgt spid="10">
                                            <p:txEl>
                                              <p:pRg st="27" end="27"/>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10">
                                            <p:txEl>
                                              <p:pRg st="27" end="27"/>
                                            </p:txEl>
                                          </p:spTgt>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1" presetClass="entr" presetSubtype="1" fill="hold" nodeType="clickEffect">
                                  <p:stCondLst>
                                    <p:cond delay="0"/>
                                  </p:stCondLst>
                                  <p:childTnLst>
                                    <p:set>
                                      <p:cBhvr>
                                        <p:cTn id="159" dur="1" fill="hold">
                                          <p:stCondLst>
                                            <p:cond delay="0"/>
                                          </p:stCondLst>
                                        </p:cTn>
                                        <p:tgtEl>
                                          <p:spTgt spid="13"/>
                                        </p:tgtEl>
                                        <p:attrNameLst>
                                          <p:attrName>style.visibility</p:attrName>
                                        </p:attrNameLst>
                                      </p:cBhvr>
                                      <p:to>
                                        <p:strVal val="visible"/>
                                      </p:to>
                                    </p:set>
                                    <p:animEffect transition="in" filter="wheel(1)">
                                      <p:cBhvr>
                                        <p:cTn id="16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032B5C-6BB2-5CD4-AC95-8A93530E4165}"/>
              </a:ext>
            </a:extLst>
          </p:cNvPr>
          <p:cNvSpPr>
            <a:spLocks noGrp="1"/>
          </p:cNvSpPr>
          <p:nvPr>
            <p:ph type="title"/>
          </p:nvPr>
        </p:nvSpPr>
        <p:spPr>
          <a:xfrm>
            <a:off x="1137034" y="609597"/>
            <a:ext cx="9392421" cy="1330841"/>
          </a:xfrm>
        </p:spPr>
        <p:txBody>
          <a:bodyPr>
            <a:normAutofit/>
          </a:bodyPr>
          <a:lstStyle/>
          <a:p>
            <a:r>
              <a:rPr lang="en-US"/>
              <a:t>Power Up – Communication (Explainer)</a:t>
            </a:r>
          </a:p>
        </p:txBody>
      </p:sp>
      <p:sp>
        <p:nvSpPr>
          <p:cNvPr id="8" name="Content Placeholder 7">
            <a:extLst>
              <a:ext uri="{FF2B5EF4-FFF2-40B4-BE49-F238E27FC236}">
                <a16:creationId xmlns:a16="http://schemas.microsoft.com/office/drawing/2014/main" id="{56035CAA-0447-CF7F-925B-D07571EBA7A7}"/>
              </a:ext>
            </a:extLst>
          </p:cNvPr>
          <p:cNvSpPr>
            <a:spLocks noGrp="1"/>
          </p:cNvSpPr>
          <p:nvPr>
            <p:ph idx="1"/>
          </p:nvPr>
        </p:nvSpPr>
        <p:spPr>
          <a:xfrm>
            <a:off x="1316328" y="2130099"/>
            <a:ext cx="4958966" cy="4659638"/>
          </a:xfrm>
        </p:spPr>
        <p:txBody>
          <a:bodyPr>
            <a:normAutofit/>
          </a:bodyPr>
          <a:lstStyle/>
          <a:p>
            <a:r>
              <a:rPr lang="en-US" sz="1700"/>
              <a:t>Illustrating the interaction between the Duck Device, Cloud Backend, Teacher Portal, and Parent App</a:t>
            </a:r>
          </a:p>
          <a:p>
            <a:r>
              <a:rPr lang="en-US" sz="1700"/>
              <a:t>How it works:</a:t>
            </a:r>
          </a:p>
          <a:p>
            <a:pPr lvl="1">
              <a:buFont typeface="Courier New" panose="020B0604020202020204" pitchFamily="34" charset="0"/>
              <a:buChar char="o"/>
            </a:pPr>
            <a:r>
              <a:rPr lang="en-US" sz="1700"/>
              <a:t>Teacher assigns a quiz or task through the Teacher Portal</a:t>
            </a:r>
          </a:p>
          <a:p>
            <a:pPr lvl="1">
              <a:buFont typeface="Courier New" panose="020B0604020202020204" pitchFamily="34" charset="0"/>
              <a:buChar char="o"/>
            </a:pPr>
            <a:r>
              <a:rPr lang="en-US" sz="1700"/>
              <a:t>The Cloud Backend processes the request and delivers the lesson/quiz to the Duck Device</a:t>
            </a:r>
          </a:p>
          <a:p>
            <a:pPr lvl="1">
              <a:buFont typeface="Courier New" panose="020B0604020202020204" pitchFamily="34" charset="0"/>
              <a:buChar char="o"/>
            </a:pPr>
            <a:r>
              <a:rPr lang="en-US" sz="1700"/>
              <a:t>The child interacts with the Duck to complete activities</a:t>
            </a:r>
          </a:p>
          <a:p>
            <a:pPr lvl="1">
              <a:buFont typeface="Courier New" panose="020B0604020202020204" pitchFamily="34" charset="0"/>
              <a:buChar char="o"/>
            </a:pPr>
            <a:r>
              <a:rPr lang="en-US" sz="1700"/>
              <a:t>Progress data and reports are generated in the cloud and sent back to teachers and parents</a:t>
            </a:r>
          </a:p>
        </p:txBody>
      </p:sp>
      <p:pic>
        <p:nvPicPr>
          <p:cNvPr id="4" name="Content Placeholder 3" descr="A diagram of a child user&#10;&#10;AI-generated content may be incorrect.">
            <a:extLst>
              <a:ext uri="{FF2B5EF4-FFF2-40B4-BE49-F238E27FC236}">
                <a16:creationId xmlns:a16="http://schemas.microsoft.com/office/drawing/2014/main" id="{30F6019A-3CD2-C7C4-439E-A6FCB176701E}"/>
              </a:ext>
            </a:extLst>
          </p:cNvPr>
          <p:cNvPicPr>
            <a:picLocks noChangeAspect="1"/>
          </p:cNvPicPr>
          <p:nvPr/>
        </p:nvPicPr>
        <p:blipFill>
          <a:blip r:embed="rId2"/>
          <a:stretch>
            <a:fillRect/>
          </a:stretch>
        </p:blipFill>
        <p:spPr>
          <a:xfrm>
            <a:off x="5888095" y="1939178"/>
            <a:ext cx="6300958" cy="3993387"/>
          </a:xfrm>
          <a:prstGeom prst="rect">
            <a:avLst/>
          </a:prstGeom>
          <a:ln>
            <a:noFill/>
          </a:ln>
          <a:effectLst>
            <a:softEdge rad="112500"/>
          </a:effectLst>
        </p:spPr>
      </p:pic>
      <p:sp>
        <p:nvSpPr>
          <p:cNvPr id="55" name="Freeform: Shape 5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9E13B3CB-4924-A204-F1CA-0D16EE3B1B4C}"/>
              </a:ext>
            </a:extLst>
          </p:cNvPr>
          <p:cNvSpPr txBox="1"/>
          <p:nvPr/>
        </p:nvSpPr>
        <p:spPr>
          <a:xfrm>
            <a:off x="298312" y="6349041"/>
            <a:ext cx="6101328" cy="369332"/>
          </a:xfrm>
          <a:prstGeom prst="rect">
            <a:avLst/>
          </a:prstGeom>
          <a:noFill/>
        </p:spPr>
        <p:txBody>
          <a:bodyPr wrap="square">
            <a:spAutoFit/>
          </a:bodyPr>
          <a:lstStyle/>
          <a:p>
            <a:pPr>
              <a:buNone/>
            </a:pPr>
            <a:r>
              <a:rPr lang="en-US">
                <a:ln w="0"/>
                <a:effectLst>
                  <a:outerShdw blurRad="38100" dist="19050" dir="2700000" algn="tl" rotWithShape="0">
                    <a:schemeClr val="dk1">
                      <a:alpha val="40000"/>
                    </a:schemeClr>
                  </a:outerShdw>
                </a:effectLst>
              </a:rPr>
              <a:t>Created by: Abdullah Arafat</a:t>
            </a:r>
          </a:p>
        </p:txBody>
      </p:sp>
    </p:spTree>
    <p:extLst>
      <p:ext uri="{BB962C8B-B14F-4D97-AF65-F5344CB8AC3E}">
        <p14:creationId xmlns:p14="http://schemas.microsoft.com/office/powerpoint/2010/main" val="248547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CF0445-41B4-449A-55A8-2FB0E41ECE21}"/>
              </a:ext>
            </a:extLst>
          </p:cNvPr>
          <p:cNvSpPr>
            <a:spLocks noGrp="1"/>
          </p:cNvSpPr>
          <p:nvPr>
            <p:ph type="title"/>
          </p:nvPr>
        </p:nvSpPr>
        <p:spPr>
          <a:xfrm>
            <a:off x="207575" y="-272395"/>
            <a:ext cx="6125964" cy="1906863"/>
          </a:xfrm>
        </p:spPr>
        <p:txBody>
          <a:bodyPr anchor="b">
            <a:normAutofit/>
          </a:bodyPr>
          <a:lstStyle/>
          <a:p>
            <a:r>
              <a:rPr lang="en-AZ"/>
              <a:t>Power Up – Interface Negotiator</a:t>
            </a:r>
          </a:p>
        </p:txBody>
      </p:sp>
      <p:sp>
        <p:nvSpPr>
          <p:cNvPr id="3" name="Content Placeholder 2">
            <a:extLst>
              <a:ext uri="{FF2B5EF4-FFF2-40B4-BE49-F238E27FC236}">
                <a16:creationId xmlns:a16="http://schemas.microsoft.com/office/drawing/2014/main" id="{CC267BC8-2A54-868F-F9AC-EBF37A434EB9}"/>
              </a:ext>
            </a:extLst>
          </p:cNvPr>
          <p:cNvSpPr>
            <a:spLocks noGrp="1"/>
          </p:cNvSpPr>
          <p:nvPr>
            <p:ph idx="1"/>
          </p:nvPr>
        </p:nvSpPr>
        <p:spPr>
          <a:xfrm>
            <a:off x="207576" y="1764254"/>
            <a:ext cx="5178752" cy="4412709"/>
          </a:xfrm>
        </p:spPr>
        <p:txBody>
          <a:bodyPr>
            <a:normAutofit fontScale="92500" lnSpcReduction="20000"/>
          </a:bodyPr>
          <a:lstStyle/>
          <a:p>
            <a:pPr marL="0" indent="0">
              <a:buNone/>
            </a:pPr>
            <a:r>
              <a:rPr lang="en-AZ" sz="2200"/>
              <a:t>Negotiations:</a:t>
            </a:r>
          </a:p>
          <a:p>
            <a:pPr marL="0" indent="0">
              <a:buNone/>
            </a:pPr>
            <a:endParaRPr lang="en-AZ" sz="1600"/>
          </a:p>
          <a:p>
            <a:pPr marL="342900" indent="-342900">
              <a:buFont typeface="+mj-lt"/>
              <a:buAutoNum type="arabicPeriod"/>
            </a:pPr>
            <a:r>
              <a:rPr lang="en-AZ" sz="1600" b="1">
                <a:solidFill>
                  <a:schemeClr val="tx2"/>
                </a:solidFill>
              </a:rPr>
              <a:t>Duck AI Adaptation vs Parental Safety Limits:</a:t>
            </a:r>
          </a:p>
          <a:p>
            <a:r>
              <a:rPr lang="en-AZ" sz="1600">
                <a:solidFill>
                  <a:srgbClr val="FF0000"/>
                </a:solidFill>
              </a:rPr>
              <a:t>Confilct: AI takes time to learn and personalize for children, but parents set time limits for the use of teacher duck per day, for safety concerns.</a:t>
            </a:r>
          </a:p>
          <a:p>
            <a:r>
              <a:rPr lang="en-AZ" sz="1600">
                <a:solidFill>
                  <a:srgbClr val="00B050"/>
                </a:solidFill>
              </a:rPr>
              <a:t>Solution: Parental App Defines a “Capability Envelope” which limits the things AI can do during the allowed daily time period. If the duck wants more time or different behaviour it should first get the permission from the Parent or Teacher.</a:t>
            </a:r>
            <a:br>
              <a:rPr lang="en-AZ" sz="1600"/>
            </a:br>
            <a:endParaRPr lang="en-AZ" sz="1600"/>
          </a:p>
          <a:p>
            <a:pPr marL="0" indent="0">
              <a:buNone/>
            </a:pPr>
            <a:r>
              <a:rPr lang="en-AZ" sz="1600" b="1"/>
              <a:t>2.      Speech Recognition vs Noise Level in Classrooms:</a:t>
            </a:r>
          </a:p>
          <a:p>
            <a:r>
              <a:rPr lang="en-AZ" sz="1600">
                <a:solidFill>
                  <a:srgbClr val="FF0000"/>
                </a:solidFill>
              </a:rPr>
              <a:t>Conflict: Due to the high noise level in the classrooms, teacher duck could have difficulties to choose which child to listen to, or recognize different voices clearly.</a:t>
            </a:r>
          </a:p>
          <a:p>
            <a:r>
              <a:rPr lang="en-AZ" sz="1600">
                <a:solidFill>
                  <a:srgbClr val="00B050"/>
                </a:solidFill>
              </a:rPr>
              <a:t>Solution: The Noise sensor must confirm a “clear audio level” before accepting any answers or questions. AI automatically enables the “ask again” or ”repeat” mode to avoid any frusturations or biased scoring in class environments.</a:t>
            </a:r>
          </a:p>
          <a:p>
            <a:endParaRPr lang="en-AZ" sz="1600"/>
          </a:p>
          <a:p>
            <a:pPr marL="0" indent="0">
              <a:buNone/>
            </a:pPr>
            <a:endParaRPr lang="en-AZ" sz="800"/>
          </a:p>
          <a:p>
            <a:pPr marL="0" indent="0">
              <a:buNone/>
            </a:pPr>
            <a:endParaRPr lang="en-AZ" sz="800"/>
          </a:p>
          <a:p>
            <a:pPr marL="0" indent="0">
              <a:buNone/>
            </a:pPr>
            <a:endParaRPr lang="en-AZ" sz="800"/>
          </a:p>
        </p:txBody>
      </p:sp>
      <p:pic>
        <p:nvPicPr>
          <p:cNvPr id="6" name="Picture 5" descr="A hand holding a phone with a graduation cap on the screen&#10;&#10;AI-generated content may be incorrect.">
            <a:extLst>
              <a:ext uri="{FF2B5EF4-FFF2-40B4-BE49-F238E27FC236}">
                <a16:creationId xmlns:a16="http://schemas.microsoft.com/office/drawing/2014/main" id="{8171DABB-94A2-A29A-1A2D-7139EE4F421C}"/>
              </a:ext>
            </a:extLst>
          </p:cNvPr>
          <p:cNvPicPr>
            <a:picLocks noChangeAspect="1"/>
          </p:cNvPicPr>
          <p:nvPr/>
        </p:nvPicPr>
        <p:blipFill>
          <a:blip r:embed="rId2"/>
          <a:srcRect t="4191" r="2" b="11056"/>
          <a:stretch>
            <a:fillRect/>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5" name="Picture 4" descr="A group of kids looking at a toy duck&#10;&#10;AI-generated content may be incorrect.">
            <a:extLst>
              <a:ext uri="{FF2B5EF4-FFF2-40B4-BE49-F238E27FC236}">
                <a16:creationId xmlns:a16="http://schemas.microsoft.com/office/drawing/2014/main" id="{0EE71A91-DFA2-EFB3-C03A-6CACDC161D48}"/>
              </a:ext>
            </a:extLst>
          </p:cNvPr>
          <p:cNvPicPr>
            <a:picLocks noChangeAspect="1"/>
          </p:cNvPicPr>
          <p:nvPr/>
        </p:nvPicPr>
        <p:blipFill>
          <a:blip r:embed="rId3"/>
          <a:srcRect r="519" b="4"/>
          <a:stretch>
            <a:fillRect/>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4" name="Picture 3" descr="A hand holding a phone with a screen on it&#10;&#10;AI-generated content may be incorrect.">
            <a:extLst>
              <a:ext uri="{FF2B5EF4-FFF2-40B4-BE49-F238E27FC236}">
                <a16:creationId xmlns:a16="http://schemas.microsoft.com/office/drawing/2014/main" id="{7D7045D3-535B-B6A3-A9F4-48A01E29C4B8}"/>
              </a:ext>
            </a:extLst>
          </p:cNvPr>
          <p:cNvPicPr>
            <a:picLocks noChangeAspect="1"/>
          </p:cNvPicPr>
          <p:nvPr/>
        </p:nvPicPr>
        <p:blipFill>
          <a:blip r:embed="rId4"/>
          <a:srcRect t="7649" r="3" b="15134"/>
          <a:stretch>
            <a:fillRect/>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
        <p:nvSpPr>
          <p:cNvPr id="7" name="TextBox 6">
            <a:extLst>
              <a:ext uri="{FF2B5EF4-FFF2-40B4-BE49-F238E27FC236}">
                <a16:creationId xmlns:a16="http://schemas.microsoft.com/office/drawing/2014/main" id="{48829AC8-FD1E-BCFD-5C6F-B9750F8A231C}"/>
              </a:ext>
            </a:extLst>
          </p:cNvPr>
          <p:cNvSpPr txBox="1"/>
          <p:nvPr/>
        </p:nvSpPr>
        <p:spPr>
          <a:xfrm>
            <a:off x="424379" y="6306749"/>
            <a:ext cx="3020507" cy="307777"/>
          </a:xfrm>
          <a:prstGeom prst="rect">
            <a:avLst/>
          </a:prstGeom>
          <a:noFill/>
        </p:spPr>
        <p:txBody>
          <a:bodyPr wrap="none" rtlCol="0">
            <a:spAutoFit/>
          </a:bodyPr>
          <a:lstStyle/>
          <a:p>
            <a:pPr marL="285750" indent="-285750">
              <a:buFont typeface="Wingdings" pitchFamily="2" charset="2"/>
              <a:buChar char="Ø"/>
            </a:pPr>
            <a:r>
              <a:rPr lang="en-AZ" sz="1400"/>
              <a:t>Power Up made by </a:t>
            </a:r>
            <a:r>
              <a:rPr lang="en-AZ" sz="1400" b="1" i="1"/>
              <a:t>Oghuz Isayev</a:t>
            </a:r>
          </a:p>
        </p:txBody>
      </p:sp>
    </p:spTree>
    <p:extLst>
      <p:ext uri="{BB962C8B-B14F-4D97-AF65-F5344CB8AC3E}">
        <p14:creationId xmlns:p14="http://schemas.microsoft.com/office/powerpoint/2010/main" val="346217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9</Slides>
  <Notes>1</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Integration &amp; Synthesis (how Systems, Systemic, and Systematic Design link together)</vt:lpstr>
      <vt:lpstr>PowerPoint Presentation</vt:lpstr>
      <vt:lpstr>Power Up – Visual Synthesiser (Casual Loop Diagrams)</vt:lpstr>
      <vt:lpstr>Power Up – Visual Synthesiser (Gigamap)</vt:lpstr>
      <vt:lpstr>Power Up – Communication (Explainer)</vt:lpstr>
      <vt:lpstr>Power Up – Interface Negotiator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Amirreza Khoshnam (ak2g23)</dc:creator>
  <cp:revision>4</cp:revision>
  <dcterms:created xsi:type="dcterms:W3CDTF">2025-12-03T15:33:03Z</dcterms:created>
  <dcterms:modified xsi:type="dcterms:W3CDTF">2025-12-07T17:09:22Z</dcterms:modified>
</cp:coreProperties>
</file>